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49"/>
    <p:sldId id="257" r:id="rId50"/>
    <p:sldId id="258" r:id="rId51"/>
    <p:sldId id="259" r:id="rId52"/>
    <p:sldId id="260" r:id="rId53"/>
    <p:sldId id="261" r:id="rId54"/>
    <p:sldId id="262" r:id="rId55"/>
    <p:sldId id="263" r:id="rId56"/>
    <p:sldId id="264" r:id="rId57"/>
    <p:sldId id="265" r:id="rId58"/>
    <p:sldId id="266" r:id="rId59"/>
    <p:sldId id="267" r:id="rId60"/>
    <p:sldId id="268" r:id="rId61"/>
    <p:sldId id="269" r:id="rId62"/>
    <p:sldId id="270" r:id="rId63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Sanchez" charset="1" panose="02000000000000000000"/>
      <p:regular r:id="rId10"/>
    </p:embeddedFont>
    <p:embeddedFont>
      <p:font typeface="Sanchez Italics" charset="1" panose="00000000000000000000"/>
      <p:regular r:id="rId11"/>
    </p:embeddedFont>
    <p:embeddedFont>
      <p:font typeface="League Spartan" charset="1" panose="00000800000000000000"/>
      <p:regular r:id="rId12"/>
    </p:embeddedFont>
    <p:embeddedFont>
      <p:font typeface="Canva Sans" charset="1" panose="020B0503030501040103"/>
      <p:regular r:id="rId13"/>
    </p:embeddedFont>
    <p:embeddedFont>
      <p:font typeface="Canva Sans Bold" charset="1" panose="020B0803030501040103"/>
      <p:regular r:id="rId14"/>
    </p:embeddedFont>
    <p:embeddedFont>
      <p:font typeface="Canva Sans Italics" charset="1" panose="020B0503030501040103"/>
      <p:regular r:id="rId15"/>
    </p:embeddedFont>
    <p:embeddedFont>
      <p:font typeface="Canva Sans Bold Italics" charset="1" panose="020B0803030501040103"/>
      <p:regular r:id="rId16"/>
    </p:embeddedFont>
    <p:embeddedFont>
      <p:font typeface="Canva Sans Medium" charset="1" panose="020B0603030501040103"/>
      <p:regular r:id="rId17"/>
    </p:embeddedFont>
    <p:embeddedFont>
      <p:font typeface="Canva Sans Medium Italics" charset="1" panose="020B0603030501040103"/>
      <p:regular r:id="rId18"/>
    </p:embeddedFont>
    <p:embeddedFont>
      <p:font typeface="Libre Franklin" charset="1" panose="00000500000000000000"/>
      <p:regular r:id="rId19"/>
    </p:embeddedFont>
    <p:embeddedFont>
      <p:font typeface="Libre Franklin Bold" charset="1" panose="00000800000000000000"/>
      <p:regular r:id="rId20"/>
    </p:embeddedFont>
    <p:embeddedFont>
      <p:font typeface="Libre Franklin Italics" charset="1" panose="00000500000000000000"/>
      <p:regular r:id="rId21"/>
    </p:embeddedFont>
    <p:embeddedFont>
      <p:font typeface="Libre Franklin Bold Italics" charset="1" panose="00000800000000000000"/>
      <p:regular r:id="rId22"/>
    </p:embeddedFont>
    <p:embeddedFont>
      <p:font typeface="Libre Franklin Thin" charset="1" panose="00000300000000000000"/>
      <p:regular r:id="rId23"/>
    </p:embeddedFont>
    <p:embeddedFont>
      <p:font typeface="Libre Franklin Thin Italics" charset="1" panose="00000300000000000000"/>
      <p:regular r:id="rId24"/>
    </p:embeddedFont>
    <p:embeddedFont>
      <p:font typeface="Libre Franklin Extra-Light" charset="1" panose="00000300000000000000"/>
      <p:regular r:id="rId25"/>
    </p:embeddedFont>
    <p:embeddedFont>
      <p:font typeface="Libre Franklin Extra-Light Italics" charset="1" panose="00000300000000000000"/>
      <p:regular r:id="rId26"/>
    </p:embeddedFont>
    <p:embeddedFont>
      <p:font typeface="Libre Franklin Light" charset="1" panose="00000400000000000000"/>
      <p:regular r:id="rId27"/>
    </p:embeddedFont>
    <p:embeddedFont>
      <p:font typeface="Libre Franklin Light Italics" charset="1" panose="00000400000000000000"/>
      <p:regular r:id="rId28"/>
    </p:embeddedFont>
    <p:embeddedFont>
      <p:font typeface="Libre Franklin Medium" charset="1" panose="00000600000000000000"/>
      <p:regular r:id="rId29"/>
    </p:embeddedFont>
    <p:embeddedFont>
      <p:font typeface="Libre Franklin Medium Italics" charset="1" panose="00000600000000000000"/>
      <p:regular r:id="rId30"/>
    </p:embeddedFont>
    <p:embeddedFont>
      <p:font typeface="Libre Franklin Semi-Bold" charset="1" panose="00000700000000000000"/>
      <p:regular r:id="rId31"/>
    </p:embeddedFont>
    <p:embeddedFont>
      <p:font typeface="Libre Franklin Semi-Bold Italics" charset="1" panose="00000700000000000000"/>
      <p:regular r:id="rId32"/>
    </p:embeddedFont>
    <p:embeddedFont>
      <p:font typeface="Libre Franklin Ultra-Bold" charset="1" panose="00000900000000000000"/>
      <p:regular r:id="rId33"/>
    </p:embeddedFont>
    <p:embeddedFont>
      <p:font typeface="Libre Franklin Ultra-Bold Italics" charset="1" panose="00000900000000000000"/>
      <p:regular r:id="rId34"/>
    </p:embeddedFont>
    <p:embeddedFont>
      <p:font typeface="Libre Franklin Heavy" charset="1" panose="00000A00000000000000"/>
      <p:regular r:id="rId35"/>
    </p:embeddedFont>
    <p:embeddedFont>
      <p:font typeface="Libre Franklin Heavy Italics" charset="1" panose="00000A00000000000000"/>
      <p:regular r:id="rId36"/>
    </p:embeddedFont>
    <p:embeddedFont>
      <p:font typeface="Open Sans" charset="1" panose="00000000000000000000"/>
      <p:regular r:id="rId37"/>
    </p:embeddedFont>
    <p:embeddedFont>
      <p:font typeface="Open Sans Bold" charset="1" panose="00000000000000000000"/>
      <p:regular r:id="rId38"/>
    </p:embeddedFont>
    <p:embeddedFont>
      <p:font typeface="Open Sans Italics" charset="1" panose="00000000000000000000"/>
      <p:regular r:id="rId39"/>
    </p:embeddedFont>
    <p:embeddedFont>
      <p:font typeface="Open Sans Bold Italics" charset="1" panose="00000000000000000000"/>
      <p:regular r:id="rId40"/>
    </p:embeddedFont>
    <p:embeddedFont>
      <p:font typeface="Open Sans Light" charset="1" panose="00000000000000000000"/>
      <p:regular r:id="rId41"/>
    </p:embeddedFont>
    <p:embeddedFont>
      <p:font typeface="Open Sans Light Italics" charset="1" panose="00000000000000000000"/>
      <p:regular r:id="rId42"/>
    </p:embeddedFont>
    <p:embeddedFont>
      <p:font typeface="Open Sans Medium" charset="1" panose="00000000000000000000"/>
      <p:regular r:id="rId43"/>
    </p:embeddedFont>
    <p:embeddedFont>
      <p:font typeface="Open Sans Medium Italics" charset="1" panose="00000000000000000000"/>
      <p:regular r:id="rId44"/>
    </p:embeddedFont>
    <p:embeddedFont>
      <p:font typeface="Open Sans Semi-Bold" charset="1" panose="00000000000000000000"/>
      <p:regular r:id="rId45"/>
    </p:embeddedFont>
    <p:embeddedFont>
      <p:font typeface="Open Sans Semi-Bold Italics" charset="1" panose="00000000000000000000"/>
      <p:regular r:id="rId46"/>
    </p:embeddedFont>
    <p:embeddedFont>
      <p:font typeface="Open Sans Ultra-Bold" charset="1" panose="00000000000000000000"/>
      <p:regular r:id="rId47"/>
    </p:embeddedFont>
    <p:embeddedFont>
      <p:font typeface="Open Sans Ultra-Bold Italics" charset="1" panose="00000000000000000000"/>
      <p:regular r:id="rId4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44" Target="fonts/font44.fntdata" Type="http://schemas.openxmlformats.org/officeDocument/2006/relationships/font"/><Relationship Id="rId45" Target="fonts/font45.fntdata" Type="http://schemas.openxmlformats.org/officeDocument/2006/relationships/font"/><Relationship Id="rId46" Target="fonts/font46.fntdata" Type="http://schemas.openxmlformats.org/officeDocument/2006/relationships/font"/><Relationship Id="rId47" Target="fonts/font47.fntdata" Type="http://schemas.openxmlformats.org/officeDocument/2006/relationships/font"/><Relationship Id="rId48" Target="fonts/font48.fntdata" Type="http://schemas.openxmlformats.org/officeDocument/2006/relationships/font"/><Relationship Id="rId49" Target="slides/slide1.xml" Type="http://schemas.openxmlformats.org/officeDocument/2006/relationships/slide"/><Relationship Id="rId5" Target="tableStyles.xml" Type="http://schemas.openxmlformats.org/officeDocument/2006/relationships/tableStyles"/><Relationship Id="rId50" Target="slides/slide2.xml" Type="http://schemas.openxmlformats.org/officeDocument/2006/relationships/slide"/><Relationship Id="rId51" Target="slides/slide3.xml" Type="http://schemas.openxmlformats.org/officeDocument/2006/relationships/slide"/><Relationship Id="rId52" Target="slides/slide4.xml" Type="http://schemas.openxmlformats.org/officeDocument/2006/relationships/slide"/><Relationship Id="rId53" Target="slides/slide5.xml" Type="http://schemas.openxmlformats.org/officeDocument/2006/relationships/slide"/><Relationship Id="rId54" Target="slides/slide6.xml" Type="http://schemas.openxmlformats.org/officeDocument/2006/relationships/slide"/><Relationship Id="rId55" Target="slides/slide7.xml" Type="http://schemas.openxmlformats.org/officeDocument/2006/relationships/slide"/><Relationship Id="rId56" Target="slides/slide8.xml" Type="http://schemas.openxmlformats.org/officeDocument/2006/relationships/slide"/><Relationship Id="rId57" Target="slides/slide9.xml" Type="http://schemas.openxmlformats.org/officeDocument/2006/relationships/slide"/><Relationship Id="rId58" Target="slides/slide10.xml" Type="http://schemas.openxmlformats.org/officeDocument/2006/relationships/slide"/><Relationship Id="rId59" Target="slides/slide11.xml" Type="http://schemas.openxmlformats.org/officeDocument/2006/relationships/slide"/><Relationship Id="rId6" Target="fonts/font6.fntdata" Type="http://schemas.openxmlformats.org/officeDocument/2006/relationships/font"/><Relationship Id="rId60" Target="slides/slide12.xml" Type="http://schemas.openxmlformats.org/officeDocument/2006/relationships/slide"/><Relationship Id="rId61" Target="slides/slide13.xml" Type="http://schemas.openxmlformats.org/officeDocument/2006/relationships/slide"/><Relationship Id="rId62" Target="slides/slide14.xml" Type="http://schemas.openxmlformats.org/officeDocument/2006/relationships/slide"/><Relationship Id="rId63" Target="slides/slide15.xml" Type="http://schemas.openxmlformats.org/officeDocument/2006/relationships/slide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7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8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9.png" Type="http://schemas.openxmlformats.org/officeDocument/2006/relationships/image"/><Relationship Id="rId4" Target="../media/image20.pn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1.pn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https://drive.google.com/file/d/1tWSDvc0Xr82efwV-Si9fporuVIRUTJaX/view?usp=sharing" TargetMode="External" Type="http://schemas.openxmlformats.org/officeDocument/2006/relationships/hyperlink"/><Relationship Id="rId4" Target="https://docs.google.com/spreadsheets/d/1MIME4E_blMVO501xbdo5AG4LoNGjG9xZ/edit?usp=drive_link&amp;ouid=118398206055611049135&amp;rtpof=true&amp;sd=true" TargetMode="External" Type="http://schemas.openxmlformats.org/officeDocument/2006/relationships/hyperlink"/><Relationship Id="rId5" Target="https://drive.google.com/file/d/16OnnLOj3CfAzlDVkFfMZQitpz4XncAmO/view?usp=sharing" TargetMode="External" Type="http://schemas.openxmlformats.org/officeDocument/2006/relationships/hyperlink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Relationship Id="rId5" Target="../media/image7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8.png" Type="http://schemas.openxmlformats.org/officeDocument/2006/relationships/image"/><Relationship Id="rId4" Target="../media/image9.png" Type="http://schemas.openxmlformats.org/officeDocument/2006/relationships/image"/><Relationship Id="rId5" Target="../media/image10.png" Type="http://schemas.openxmlformats.org/officeDocument/2006/relationships/image"/><Relationship Id="rId6" Target="../media/image11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2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3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4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5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6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962" r="0" b="-796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6580031" y="9351544"/>
            <a:ext cx="740300" cy="70556"/>
            <a:chOff x="0" y="0"/>
            <a:chExt cx="987066" cy="94074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94074" cy="94074"/>
              <a:chOff x="0" y="0"/>
              <a:chExt cx="6350000" cy="6350000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6" id="6"/>
            <p:cNvGrpSpPr/>
            <p:nvPr/>
          </p:nvGrpSpPr>
          <p:grpSpPr>
            <a:xfrm rot="0">
              <a:off x="225778" y="0"/>
              <a:ext cx="94074" cy="94074"/>
              <a:chOff x="0" y="0"/>
              <a:chExt cx="6350000" cy="63500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8" id="8"/>
            <p:cNvGrpSpPr/>
            <p:nvPr/>
          </p:nvGrpSpPr>
          <p:grpSpPr>
            <a:xfrm rot="0">
              <a:off x="447638" y="0"/>
              <a:ext cx="94074" cy="94074"/>
              <a:chOff x="0" y="0"/>
              <a:chExt cx="6350000" cy="6350000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10" id="10"/>
            <p:cNvGrpSpPr/>
            <p:nvPr/>
          </p:nvGrpSpPr>
          <p:grpSpPr>
            <a:xfrm rot="0">
              <a:off x="670311" y="0"/>
              <a:ext cx="94074" cy="94074"/>
              <a:chOff x="0" y="0"/>
              <a:chExt cx="6350000" cy="6350000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12" id="12"/>
            <p:cNvGrpSpPr/>
            <p:nvPr/>
          </p:nvGrpSpPr>
          <p:grpSpPr>
            <a:xfrm rot="0">
              <a:off x="892992" y="0"/>
              <a:ext cx="94074" cy="94074"/>
              <a:chOff x="0" y="0"/>
              <a:chExt cx="6350000" cy="6350000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</p:grpSp>
      <p:sp>
        <p:nvSpPr>
          <p:cNvPr name="Freeform 14" id="14"/>
          <p:cNvSpPr/>
          <p:nvPr/>
        </p:nvSpPr>
        <p:spPr>
          <a:xfrm flipH="false" flipV="false" rot="0">
            <a:off x="530526" y="530526"/>
            <a:ext cx="855666" cy="855666"/>
          </a:xfrm>
          <a:custGeom>
            <a:avLst/>
            <a:gdLst/>
            <a:ahLst/>
            <a:cxnLst/>
            <a:rect r="r" b="b" t="t" l="l"/>
            <a:pathLst>
              <a:path h="855666" w="855666">
                <a:moveTo>
                  <a:pt x="0" y="0"/>
                </a:moveTo>
                <a:lnTo>
                  <a:pt x="855665" y="0"/>
                </a:lnTo>
                <a:lnTo>
                  <a:pt x="855665" y="855665"/>
                </a:lnTo>
                <a:lnTo>
                  <a:pt x="0" y="85566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532652" y="573536"/>
            <a:ext cx="1869383" cy="693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98"/>
              </a:lnSpc>
            </a:pPr>
            <a:r>
              <a:rPr lang="en-US" sz="4070">
                <a:solidFill>
                  <a:srgbClr val="FFFFFF"/>
                </a:solidFill>
                <a:latin typeface="Canva Sans Bold"/>
              </a:rPr>
              <a:t>trainity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386191" y="3315999"/>
            <a:ext cx="16427238" cy="28754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847"/>
              </a:lnSpc>
            </a:pPr>
            <a:r>
              <a:rPr lang="en-US" sz="6928" spc="-346">
                <a:solidFill>
                  <a:srgbClr val="FFFFFF"/>
                </a:solidFill>
                <a:latin typeface="League Spartan"/>
              </a:rPr>
              <a:t>Analyzing the </a:t>
            </a:r>
            <a:r>
              <a:rPr lang="en-US" sz="6928" spc="-346">
                <a:solidFill>
                  <a:srgbClr val="FFDE59"/>
                </a:solidFill>
                <a:latin typeface="League Spartan"/>
              </a:rPr>
              <a:t>Impact </a:t>
            </a:r>
            <a:r>
              <a:rPr lang="en-US" sz="6928" spc="-346">
                <a:solidFill>
                  <a:srgbClr val="FFFFFF"/>
                </a:solidFill>
                <a:latin typeface="League Spartan"/>
              </a:rPr>
              <a:t>of Car Features </a:t>
            </a:r>
          </a:p>
          <a:p>
            <a:pPr algn="ctr">
              <a:lnSpc>
                <a:spcPts val="11847"/>
              </a:lnSpc>
            </a:pPr>
            <a:r>
              <a:rPr lang="en-US" sz="6928" spc="-346">
                <a:solidFill>
                  <a:srgbClr val="FFFFFF"/>
                </a:solidFill>
                <a:latin typeface="League Spartan"/>
              </a:rPr>
              <a:t>Price a</a:t>
            </a:r>
            <a:r>
              <a:rPr lang="en-US" sz="6928" spc="-346">
                <a:solidFill>
                  <a:srgbClr val="FFDE59"/>
                </a:solidFill>
                <a:latin typeface="League Spartan"/>
              </a:rPr>
              <a:t>nd Pro</a:t>
            </a:r>
            <a:r>
              <a:rPr lang="en-US" sz="6928" spc="-346">
                <a:solidFill>
                  <a:srgbClr val="FFFFFF"/>
                </a:solidFill>
                <a:latin typeface="League Spartan"/>
              </a:rPr>
              <a:t>fitability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652008" y="9066814"/>
            <a:ext cx="5675789" cy="3639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65"/>
              </a:lnSpc>
            </a:pPr>
            <a:r>
              <a:rPr lang="en-US" sz="2281" spc="114">
                <a:solidFill>
                  <a:srgbClr val="FFDE59"/>
                </a:solidFill>
                <a:latin typeface="Sanchez"/>
              </a:rPr>
              <a:t>SALMAN BAREESH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8343648" y="4135241"/>
            <a:ext cx="1256162" cy="12274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410"/>
              </a:lnSpc>
            </a:pPr>
            <a:r>
              <a:rPr lang="en-US" sz="6087" spc="-304">
                <a:solidFill>
                  <a:srgbClr val="FFDE59"/>
                </a:solidFill>
                <a:latin typeface="League Spartan"/>
              </a:rPr>
              <a:t>on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962" r="0" b="-796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992953" y="4123254"/>
            <a:ext cx="6775343" cy="1387773"/>
            <a:chOff x="0" y="0"/>
            <a:chExt cx="1784452" cy="36550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784452" cy="365504"/>
            </a:xfrm>
            <a:custGeom>
              <a:avLst/>
              <a:gdLst/>
              <a:ahLst/>
              <a:cxnLst/>
              <a:rect r="r" b="b" t="t" l="l"/>
              <a:pathLst>
                <a:path h="365504" w="1784452">
                  <a:moveTo>
                    <a:pt x="58276" y="0"/>
                  </a:moveTo>
                  <a:lnTo>
                    <a:pt x="1726177" y="0"/>
                  </a:lnTo>
                  <a:cubicBezTo>
                    <a:pt x="1758361" y="0"/>
                    <a:pt x="1784452" y="26091"/>
                    <a:pt x="1784452" y="58276"/>
                  </a:cubicBezTo>
                  <a:lnTo>
                    <a:pt x="1784452" y="307228"/>
                  </a:lnTo>
                  <a:cubicBezTo>
                    <a:pt x="1784452" y="322684"/>
                    <a:pt x="1778313" y="337507"/>
                    <a:pt x="1767384" y="348435"/>
                  </a:cubicBezTo>
                  <a:cubicBezTo>
                    <a:pt x="1756455" y="359364"/>
                    <a:pt x="1741632" y="365504"/>
                    <a:pt x="1726177" y="365504"/>
                  </a:cubicBezTo>
                  <a:lnTo>
                    <a:pt x="58276" y="365504"/>
                  </a:lnTo>
                  <a:cubicBezTo>
                    <a:pt x="26091" y="365504"/>
                    <a:pt x="0" y="339413"/>
                    <a:pt x="0" y="307228"/>
                  </a:cubicBezTo>
                  <a:lnTo>
                    <a:pt x="0" y="58276"/>
                  </a:lnTo>
                  <a:cubicBezTo>
                    <a:pt x="0" y="26091"/>
                    <a:pt x="26091" y="0"/>
                    <a:pt x="58276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4AAD">
                    <a:alpha val="70000"/>
                  </a:srgbClr>
                </a:gs>
                <a:gs pos="100000">
                  <a:srgbClr val="CB6CE6">
                    <a:alpha val="7000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42875"/>
              <a:ext cx="1784452" cy="5083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>
                <a:lnSpc>
                  <a:spcPts val="454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594605" y="2183062"/>
            <a:ext cx="4850310" cy="7710298"/>
          </a:xfrm>
          <a:custGeom>
            <a:avLst/>
            <a:gdLst/>
            <a:ahLst/>
            <a:cxnLst/>
            <a:rect r="r" b="b" t="t" l="l"/>
            <a:pathLst>
              <a:path h="7710298" w="4850310">
                <a:moveTo>
                  <a:pt x="0" y="0"/>
                </a:moveTo>
                <a:lnTo>
                  <a:pt x="4850310" y="0"/>
                </a:lnTo>
                <a:lnTo>
                  <a:pt x="4850310" y="7710298"/>
                </a:lnTo>
                <a:lnTo>
                  <a:pt x="0" y="77102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103652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992953" y="4554906"/>
            <a:ext cx="6775343" cy="7866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5"/>
              </a:lnSpc>
            </a:pPr>
            <a:r>
              <a:rPr lang="en-US" sz="2599">
                <a:solidFill>
                  <a:srgbClr val="FEFFFF"/>
                </a:solidFill>
                <a:latin typeface="Open Sans"/>
              </a:rPr>
              <a:t>Calculated average price for each brands</a:t>
            </a:r>
          </a:p>
          <a:p>
            <a:pPr algn="ctr">
              <a:lnSpc>
                <a:spcPts val="3075"/>
              </a:lnSpc>
              <a:spcBef>
                <a:spcPct val="0"/>
              </a:spcBef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4776179" y="398770"/>
            <a:ext cx="10985938" cy="1136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308"/>
              </a:lnSpc>
            </a:pPr>
            <a:r>
              <a:rPr lang="en-US" sz="6649" u="sng">
                <a:solidFill>
                  <a:srgbClr val="FFDE59"/>
                </a:solidFill>
                <a:latin typeface="Open Sans Bold"/>
              </a:rPr>
              <a:t>Average Price by Brands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5718487" y="2352861"/>
            <a:ext cx="4756245" cy="7540499"/>
          </a:xfrm>
          <a:custGeom>
            <a:avLst/>
            <a:gdLst/>
            <a:ahLst/>
            <a:cxnLst/>
            <a:rect r="r" b="b" t="t" l="l"/>
            <a:pathLst>
              <a:path h="7540499" w="4756245">
                <a:moveTo>
                  <a:pt x="0" y="0"/>
                </a:moveTo>
                <a:lnTo>
                  <a:pt x="4756245" y="0"/>
                </a:lnTo>
                <a:lnTo>
                  <a:pt x="4756245" y="7540499"/>
                </a:lnTo>
                <a:lnTo>
                  <a:pt x="0" y="754049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04199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962" r="0" b="-796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1556495" y="4123254"/>
            <a:ext cx="5985060" cy="3182651"/>
            <a:chOff x="0" y="0"/>
            <a:chExt cx="1576312" cy="83822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576312" cy="838229"/>
            </a:xfrm>
            <a:custGeom>
              <a:avLst/>
              <a:gdLst/>
              <a:ahLst/>
              <a:cxnLst/>
              <a:rect r="r" b="b" t="t" l="l"/>
              <a:pathLst>
                <a:path h="838229" w="1576312">
                  <a:moveTo>
                    <a:pt x="65971" y="0"/>
                  </a:moveTo>
                  <a:lnTo>
                    <a:pt x="1510342" y="0"/>
                  </a:lnTo>
                  <a:cubicBezTo>
                    <a:pt x="1546776" y="0"/>
                    <a:pt x="1576312" y="29536"/>
                    <a:pt x="1576312" y="65971"/>
                  </a:cubicBezTo>
                  <a:lnTo>
                    <a:pt x="1576312" y="772258"/>
                  </a:lnTo>
                  <a:cubicBezTo>
                    <a:pt x="1576312" y="789755"/>
                    <a:pt x="1569362" y="806535"/>
                    <a:pt x="1556990" y="818907"/>
                  </a:cubicBezTo>
                  <a:cubicBezTo>
                    <a:pt x="1544618" y="831279"/>
                    <a:pt x="1527838" y="838229"/>
                    <a:pt x="1510342" y="838229"/>
                  </a:cubicBezTo>
                  <a:lnTo>
                    <a:pt x="65971" y="838229"/>
                  </a:lnTo>
                  <a:cubicBezTo>
                    <a:pt x="29536" y="838229"/>
                    <a:pt x="0" y="808693"/>
                    <a:pt x="0" y="772258"/>
                  </a:cubicBezTo>
                  <a:lnTo>
                    <a:pt x="0" y="65971"/>
                  </a:lnTo>
                  <a:cubicBezTo>
                    <a:pt x="0" y="48474"/>
                    <a:pt x="6950" y="31694"/>
                    <a:pt x="19322" y="19322"/>
                  </a:cubicBezTo>
                  <a:cubicBezTo>
                    <a:pt x="31694" y="6950"/>
                    <a:pt x="48474" y="0"/>
                    <a:pt x="65971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4AAD">
                    <a:alpha val="70000"/>
                  </a:srgbClr>
                </a:gs>
                <a:gs pos="100000">
                  <a:srgbClr val="CB6CE6">
                    <a:alpha val="7000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42875"/>
              <a:ext cx="1576312" cy="98110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>
                <a:lnSpc>
                  <a:spcPts val="454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028700" y="2170860"/>
            <a:ext cx="9558402" cy="7087440"/>
          </a:xfrm>
          <a:custGeom>
            <a:avLst/>
            <a:gdLst/>
            <a:ahLst/>
            <a:cxnLst/>
            <a:rect r="r" b="b" t="t" l="l"/>
            <a:pathLst>
              <a:path h="7087440" w="9558402">
                <a:moveTo>
                  <a:pt x="0" y="0"/>
                </a:moveTo>
                <a:lnTo>
                  <a:pt x="9558402" y="0"/>
                </a:lnTo>
                <a:lnTo>
                  <a:pt x="9558402" y="7087440"/>
                </a:lnTo>
                <a:lnTo>
                  <a:pt x="0" y="70874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1930576" y="4566618"/>
            <a:ext cx="5355514" cy="27392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5"/>
              </a:lnSpc>
            </a:pPr>
            <a:r>
              <a:rPr lang="en-US" sz="2599">
                <a:solidFill>
                  <a:srgbClr val="FEFFFF"/>
                </a:solidFill>
                <a:latin typeface="Open Sans"/>
              </a:rPr>
              <a:t>We can observe that the most expensive cars are that of Bugatti brand followed by Maybach, Rolls-Royce, Lamborghini etc. All these cars brands are High-Performance and Luxury brands.</a:t>
            </a:r>
          </a:p>
          <a:p>
            <a:pPr algn="ctr">
              <a:lnSpc>
                <a:spcPts val="3075"/>
              </a:lnSpc>
              <a:spcBef>
                <a:spcPct val="0"/>
              </a:spcBef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4776179" y="398770"/>
            <a:ext cx="10985938" cy="1136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308"/>
              </a:lnSpc>
            </a:pPr>
            <a:r>
              <a:rPr lang="en-US" sz="6649" u="sng">
                <a:solidFill>
                  <a:srgbClr val="FFDE59"/>
                </a:solidFill>
                <a:latin typeface="Open Sans Bold"/>
              </a:rPr>
              <a:t>Average Price by Brands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962" r="0" b="-796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1270351" y="4043775"/>
            <a:ext cx="5985060" cy="1253826"/>
            <a:chOff x="0" y="0"/>
            <a:chExt cx="1576312" cy="33022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576312" cy="330226"/>
            </a:xfrm>
            <a:custGeom>
              <a:avLst/>
              <a:gdLst/>
              <a:ahLst/>
              <a:cxnLst/>
              <a:rect r="r" b="b" t="t" l="l"/>
              <a:pathLst>
                <a:path h="330226" w="1576312">
                  <a:moveTo>
                    <a:pt x="65971" y="0"/>
                  </a:moveTo>
                  <a:lnTo>
                    <a:pt x="1510342" y="0"/>
                  </a:lnTo>
                  <a:cubicBezTo>
                    <a:pt x="1546776" y="0"/>
                    <a:pt x="1576312" y="29536"/>
                    <a:pt x="1576312" y="65971"/>
                  </a:cubicBezTo>
                  <a:lnTo>
                    <a:pt x="1576312" y="264255"/>
                  </a:lnTo>
                  <a:cubicBezTo>
                    <a:pt x="1576312" y="281752"/>
                    <a:pt x="1569362" y="298532"/>
                    <a:pt x="1556990" y="310904"/>
                  </a:cubicBezTo>
                  <a:cubicBezTo>
                    <a:pt x="1544618" y="323275"/>
                    <a:pt x="1527838" y="330226"/>
                    <a:pt x="1510342" y="330226"/>
                  </a:cubicBezTo>
                  <a:lnTo>
                    <a:pt x="65971" y="330226"/>
                  </a:lnTo>
                  <a:cubicBezTo>
                    <a:pt x="29536" y="330226"/>
                    <a:pt x="0" y="300690"/>
                    <a:pt x="0" y="264255"/>
                  </a:cubicBezTo>
                  <a:lnTo>
                    <a:pt x="0" y="65971"/>
                  </a:lnTo>
                  <a:cubicBezTo>
                    <a:pt x="0" y="48474"/>
                    <a:pt x="6950" y="31694"/>
                    <a:pt x="19322" y="19322"/>
                  </a:cubicBezTo>
                  <a:cubicBezTo>
                    <a:pt x="31694" y="6950"/>
                    <a:pt x="48474" y="0"/>
                    <a:pt x="65971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4AAD">
                    <a:alpha val="70000"/>
                  </a:srgbClr>
                </a:gs>
                <a:gs pos="100000">
                  <a:srgbClr val="CB6CE6">
                    <a:alpha val="7000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42875"/>
              <a:ext cx="1576312" cy="4731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>
                <a:lnSpc>
                  <a:spcPts val="454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028700" y="2324618"/>
            <a:ext cx="9433009" cy="6779353"/>
          </a:xfrm>
          <a:custGeom>
            <a:avLst/>
            <a:gdLst/>
            <a:ahLst/>
            <a:cxnLst/>
            <a:rect r="r" b="b" t="t" l="l"/>
            <a:pathLst>
              <a:path h="6779353" w="9433009">
                <a:moveTo>
                  <a:pt x="0" y="0"/>
                </a:moveTo>
                <a:lnTo>
                  <a:pt x="9433009" y="0"/>
                </a:lnTo>
                <a:lnTo>
                  <a:pt x="9433009" y="6779353"/>
                </a:lnTo>
                <a:lnTo>
                  <a:pt x="0" y="677935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2940" r="0" b="-294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270351" y="2803754"/>
            <a:ext cx="5988949" cy="849496"/>
          </a:xfrm>
          <a:custGeom>
            <a:avLst/>
            <a:gdLst/>
            <a:ahLst/>
            <a:cxnLst/>
            <a:rect r="r" b="b" t="t" l="l"/>
            <a:pathLst>
              <a:path h="849496" w="5988949">
                <a:moveTo>
                  <a:pt x="0" y="0"/>
                </a:moveTo>
                <a:lnTo>
                  <a:pt x="5988949" y="0"/>
                </a:lnTo>
                <a:lnTo>
                  <a:pt x="5988949" y="849496"/>
                </a:lnTo>
                <a:lnTo>
                  <a:pt x="0" y="84949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1585124" y="4310797"/>
            <a:ext cx="5355514" cy="11771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5"/>
              </a:lnSpc>
            </a:pPr>
            <a:r>
              <a:rPr lang="en-US" sz="2599">
                <a:solidFill>
                  <a:srgbClr val="FEFFFF"/>
                </a:solidFill>
                <a:latin typeface="Open Sans"/>
              </a:rPr>
              <a:t>The correlation coefficient is also Negative with a value of -0.62294.</a:t>
            </a:r>
          </a:p>
          <a:p>
            <a:pPr algn="ctr">
              <a:lnSpc>
                <a:spcPts val="3075"/>
              </a:lnSpc>
              <a:spcBef>
                <a:spcPct val="0"/>
              </a:spcBef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3235798" y="398770"/>
            <a:ext cx="11816404" cy="1136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308"/>
              </a:lnSpc>
            </a:pPr>
            <a:r>
              <a:rPr lang="en-US" sz="6649" u="sng">
                <a:solidFill>
                  <a:srgbClr val="FFDE59"/>
                </a:solidFill>
                <a:latin typeface="Open Sans Bold"/>
              </a:rPr>
              <a:t>Engine HP vs Highway MPG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11270351" y="5875168"/>
            <a:ext cx="5985060" cy="2749667"/>
            <a:chOff x="0" y="0"/>
            <a:chExt cx="1576312" cy="72419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576312" cy="724192"/>
            </a:xfrm>
            <a:custGeom>
              <a:avLst/>
              <a:gdLst/>
              <a:ahLst/>
              <a:cxnLst/>
              <a:rect r="r" b="b" t="t" l="l"/>
              <a:pathLst>
                <a:path h="724192" w="1576312">
                  <a:moveTo>
                    <a:pt x="65971" y="0"/>
                  </a:moveTo>
                  <a:lnTo>
                    <a:pt x="1510342" y="0"/>
                  </a:lnTo>
                  <a:cubicBezTo>
                    <a:pt x="1546776" y="0"/>
                    <a:pt x="1576312" y="29536"/>
                    <a:pt x="1576312" y="65971"/>
                  </a:cubicBezTo>
                  <a:lnTo>
                    <a:pt x="1576312" y="658222"/>
                  </a:lnTo>
                  <a:cubicBezTo>
                    <a:pt x="1576312" y="675718"/>
                    <a:pt x="1569362" y="692498"/>
                    <a:pt x="1556990" y="704870"/>
                  </a:cubicBezTo>
                  <a:cubicBezTo>
                    <a:pt x="1544618" y="717242"/>
                    <a:pt x="1527838" y="724192"/>
                    <a:pt x="1510342" y="724192"/>
                  </a:cubicBezTo>
                  <a:lnTo>
                    <a:pt x="65971" y="724192"/>
                  </a:lnTo>
                  <a:cubicBezTo>
                    <a:pt x="29536" y="724192"/>
                    <a:pt x="0" y="694656"/>
                    <a:pt x="0" y="658222"/>
                  </a:cubicBezTo>
                  <a:lnTo>
                    <a:pt x="0" y="65971"/>
                  </a:lnTo>
                  <a:cubicBezTo>
                    <a:pt x="0" y="48474"/>
                    <a:pt x="6950" y="31694"/>
                    <a:pt x="19322" y="19322"/>
                  </a:cubicBezTo>
                  <a:cubicBezTo>
                    <a:pt x="31694" y="6950"/>
                    <a:pt x="48474" y="0"/>
                    <a:pt x="65971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4AAD">
                    <a:alpha val="70000"/>
                  </a:srgbClr>
                </a:gs>
                <a:gs pos="100000">
                  <a:srgbClr val="CB6CE6">
                    <a:alpha val="70000"/>
                  </a:srgbClr>
                </a:gs>
              </a:gsLst>
              <a:lin ang="0"/>
            </a:gra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142875"/>
              <a:ext cx="1576312" cy="8670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>
                <a:lnSpc>
                  <a:spcPts val="4549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11585124" y="6142190"/>
            <a:ext cx="5355514" cy="23487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5"/>
              </a:lnSpc>
            </a:pPr>
            <a:r>
              <a:rPr lang="en-US" sz="2599">
                <a:solidFill>
                  <a:srgbClr val="FEFFFF"/>
                </a:solidFill>
                <a:latin typeface="Open Sans"/>
              </a:rPr>
              <a:t>This is logical because as number of EngineCylinders increases, the amount of fuel to be burnt also increasing, thus decreasing the mileage (highwayMPG)</a:t>
            </a:r>
          </a:p>
          <a:p>
            <a:pPr algn="ctr">
              <a:lnSpc>
                <a:spcPts val="3075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962" r="0" b="-796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985405" y="351838"/>
            <a:ext cx="20258809" cy="11236034"/>
          </a:xfrm>
          <a:custGeom>
            <a:avLst/>
            <a:gdLst/>
            <a:ahLst/>
            <a:cxnLst/>
            <a:rect r="r" b="b" t="t" l="l"/>
            <a:pathLst>
              <a:path h="11236034" w="20258809">
                <a:moveTo>
                  <a:pt x="0" y="0"/>
                </a:moveTo>
                <a:lnTo>
                  <a:pt x="20258810" y="0"/>
                </a:lnTo>
                <a:lnTo>
                  <a:pt x="20258810" y="11236034"/>
                </a:lnTo>
                <a:lnTo>
                  <a:pt x="0" y="112360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419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7077606" y="142288"/>
            <a:ext cx="4132787" cy="9874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048"/>
              </a:lnSpc>
            </a:pPr>
            <a:r>
              <a:rPr lang="en-US" sz="5749" u="sng">
                <a:solidFill>
                  <a:srgbClr val="FFDE59"/>
                </a:solidFill>
                <a:latin typeface="Open Sans Bold"/>
              </a:rPr>
              <a:t>Dashboard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962" r="0" b="-796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1941332"/>
            <a:ext cx="16490121" cy="6999026"/>
            <a:chOff x="0" y="0"/>
            <a:chExt cx="4343077" cy="184336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343077" cy="1843365"/>
            </a:xfrm>
            <a:custGeom>
              <a:avLst/>
              <a:gdLst/>
              <a:ahLst/>
              <a:cxnLst/>
              <a:rect r="r" b="b" t="t" l="l"/>
              <a:pathLst>
                <a:path h="1843365" w="4343077">
                  <a:moveTo>
                    <a:pt x="23944" y="0"/>
                  </a:moveTo>
                  <a:lnTo>
                    <a:pt x="4319133" y="0"/>
                  </a:lnTo>
                  <a:cubicBezTo>
                    <a:pt x="4332357" y="0"/>
                    <a:pt x="4343077" y="10720"/>
                    <a:pt x="4343077" y="23944"/>
                  </a:cubicBezTo>
                  <a:lnTo>
                    <a:pt x="4343077" y="1819421"/>
                  </a:lnTo>
                  <a:cubicBezTo>
                    <a:pt x="4343077" y="1832645"/>
                    <a:pt x="4332357" y="1843365"/>
                    <a:pt x="4319133" y="1843365"/>
                  </a:cubicBezTo>
                  <a:lnTo>
                    <a:pt x="23944" y="1843365"/>
                  </a:lnTo>
                  <a:cubicBezTo>
                    <a:pt x="10720" y="1843365"/>
                    <a:pt x="0" y="1832645"/>
                    <a:pt x="0" y="1819421"/>
                  </a:cubicBezTo>
                  <a:lnTo>
                    <a:pt x="0" y="23944"/>
                  </a:lnTo>
                  <a:cubicBezTo>
                    <a:pt x="0" y="10720"/>
                    <a:pt x="10720" y="0"/>
                    <a:pt x="23944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4AAD">
                    <a:alpha val="56000"/>
                  </a:srgbClr>
                </a:gs>
                <a:gs pos="100000">
                  <a:srgbClr val="CB6CE6">
                    <a:alpha val="5600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42875"/>
              <a:ext cx="4343077" cy="19862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>
                <a:lnSpc>
                  <a:spcPts val="454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446102" y="2402082"/>
            <a:ext cx="15813198" cy="64801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39696" indent="-269848" lvl="1">
              <a:lnSpc>
                <a:spcPts val="4324"/>
              </a:lnSpc>
              <a:buFont typeface="Arial"/>
              <a:buChar char="•"/>
            </a:pPr>
            <a:r>
              <a:rPr lang="en-US" sz="2499" spc="14">
                <a:solidFill>
                  <a:srgbClr val="FFFFFF"/>
                </a:solidFill>
                <a:latin typeface="Open Sans"/>
              </a:rPr>
              <a:t>Through this project, I was able to understand the importance of Data Analytics in Car Feature Analysis as it provides valuable insights which helps in making Data-Driven Decisions.</a:t>
            </a:r>
          </a:p>
          <a:p>
            <a:pPr>
              <a:lnSpc>
                <a:spcPts val="4324"/>
              </a:lnSpc>
            </a:pPr>
          </a:p>
          <a:p>
            <a:pPr marL="539696" indent="-269848" lvl="1">
              <a:lnSpc>
                <a:spcPts val="4324"/>
              </a:lnSpc>
              <a:buFont typeface="Arial"/>
              <a:buChar char="•"/>
            </a:pPr>
            <a:r>
              <a:rPr lang="en-US" sz="2499" spc="14">
                <a:solidFill>
                  <a:srgbClr val="FFFFFF"/>
                </a:solidFill>
                <a:latin typeface="Open Sans"/>
              </a:rPr>
              <a:t>In this project I was able to get insights like which features effects Car Price, relationship between Engine Cylinders and it’s fuel efficiency etc. I also got experience in Data Preprocessing like Data Cleaning, handling Outliers, Feature Engineering etc. in this project. I can communicate the insights to relevant stakeholders as per the requirements using which they can make proper data-driven decisions.</a:t>
            </a:r>
          </a:p>
          <a:p>
            <a:pPr>
              <a:lnSpc>
                <a:spcPts val="4324"/>
              </a:lnSpc>
            </a:pPr>
          </a:p>
          <a:p>
            <a:pPr marL="539696" indent="-269848" lvl="1">
              <a:lnSpc>
                <a:spcPts val="4324"/>
              </a:lnSpc>
              <a:buFont typeface="Arial"/>
              <a:buChar char="•"/>
            </a:pPr>
            <a:r>
              <a:rPr lang="en-US" sz="2499" spc="14">
                <a:solidFill>
                  <a:srgbClr val="FFFFFF"/>
                </a:solidFill>
                <a:latin typeface="Open Sans"/>
              </a:rPr>
              <a:t>This Project has also helped me in understanding the various functions of Python, Excel and Tableau and its working.</a:t>
            </a:r>
          </a:p>
          <a:p>
            <a:pPr algn="l" marL="539696" indent="-269848" lvl="1">
              <a:lnSpc>
                <a:spcPts val="4324"/>
              </a:lnSpc>
              <a:buFont typeface="Arial"/>
              <a:buChar char="•"/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398770"/>
            <a:ext cx="8720986" cy="1136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308"/>
              </a:lnSpc>
            </a:pPr>
            <a:r>
              <a:rPr lang="en-US" sz="6649" u="sng">
                <a:solidFill>
                  <a:srgbClr val="FFDE59"/>
                </a:solidFill>
                <a:latin typeface="Open Sans Bold"/>
              </a:rPr>
              <a:t>Result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193954" y="8748924"/>
            <a:ext cx="6138466" cy="11168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89"/>
              </a:lnSpc>
            </a:pPr>
          </a:p>
          <a:p>
            <a:pPr algn="l">
              <a:lnSpc>
                <a:spcPts val="4589"/>
              </a:lnSpc>
            </a:pPr>
            <a:r>
              <a:rPr lang="en-US" sz="2652" spc="15">
                <a:solidFill>
                  <a:srgbClr val="FFFFFF"/>
                </a:solidFill>
                <a:latin typeface="Open Sans Bold"/>
              </a:rPr>
              <a:t>Click Here - </a:t>
            </a:r>
            <a:r>
              <a:rPr lang="en-US" sz="2652" spc="15" u="sng">
                <a:solidFill>
                  <a:srgbClr val="FFFFFF"/>
                </a:solidFill>
                <a:latin typeface="Open Sans Bold"/>
                <a:hlinkClick r:id="rId3" tooltip="https://drive.google.com/file/d/1tWSDvc0Xr82efwV-Si9fporuVIRUTJaX/view?usp=sharing"/>
              </a:rPr>
              <a:t>Google colab notebook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614095" y="8748924"/>
            <a:ext cx="3727400" cy="11168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89"/>
              </a:lnSpc>
            </a:pPr>
          </a:p>
          <a:p>
            <a:pPr algn="l">
              <a:lnSpc>
                <a:spcPts val="4589"/>
              </a:lnSpc>
            </a:pPr>
            <a:r>
              <a:rPr lang="en-US" sz="2652" spc="15" u="sng">
                <a:solidFill>
                  <a:srgbClr val="FFFFFF"/>
                </a:solidFill>
                <a:latin typeface="Open Sans Bold"/>
                <a:hlinkClick r:id="rId4" tooltip="https://docs.google.com/spreadsheets/d/1MIME4E_blMVO501xbdo5AG4LoNGjG9xZ/edit?usp=drive_link&amp;ouid=118398206055611049135&amp;rtpof=true&amp;sd=true"/>
              </a:rPr>
              <a:t> Ms Excel Workbook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970069" y="9329949"/>
            <a:ext cx="3727400" cy="5358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89"/>
              </a:lnSpc>
            </a:pPr>
            <a:r>
              <a:rPr lang="en-US" sz="2652" spc="15" u="sng">
                <a:solidFill>
                  <a:srgbClr val="FFFFFF"/>
                </a:solidFill>
                <a:latin typeface="Open Sans Bold"/>
                <a:hlinkClick r:id="rId5" tooltip="https://drive.google.com/file/d/16OnnLOj3CfAzlDVkFfMZQitpz4XncAmO/view?usp=sharing"/>
              </a:rPr>
              <a:t>Tablaeu Workbook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962" r="0" b="-796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30526" y="530526"/>
            <a:ext cx="855666" cy="855666"/>
          </a:xfrm>
          <a:custGeom>
            <a:avLst/>
            <a:gdLst/>
            <a:ahLst/>
            <a:cxnLst/>
            <a:rect r="r" b="b" t="t" l="l"/>
            <a:pathLst>
              <a:path h="855666" w="855666">
                <a:moveTo>
                  <a:pt x="0" y="0"/>
                </a:moveTo>
                <a:lnTo>
                  <a:pt x="855665" y="0"/>
                </a:lnTo>
                <a:lnTo>
                  <a:pt x="855665" y="855665"/>
                </a:lnTo>
                <a:lnTo>
                  <a:pt x="0" y="85566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532652" y="573536"/>
            <a:ext cx="1869383" cy="693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98"/>
              </a:lnSpc>
            </a:pPr>
            <a:r>
              <a:rPr lang="en-US" sz="4070">
                <a:solidFill>
                  <a:srgbClr val="FFFFFF"/>
                </a:solidFill>
                <a:latin typeface="Canva Sans Bold"/>
              </a:rPr>
              <a:t>trainity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327387" y="3909994"/>
            <a:ext cx="13633227" cy="2223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654"/>
              </a:lnSpc>
            </a:pPr>
            <a:r>
              <a:rPr lang="en-US" sz="16654">
                <a:solidFill>
                  <a:srgbClr val="FEFFFF"/>
                </a:solidFill>
                <a:latin typeface="Libre Franklin Bold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962" r="0" b="-796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37478" y="3011843"/>
            <a:ext cx="324656" cy="310046"/>
          </a:xfrm>
          <a:custGeom>
            <a:avLst/>
            <a:gdLst/>
            <a:ahLst/>
            <a:cxnLst/>
            <a:rect r="r" b="b" t="t" l="l"/>
            <a:pathLst>
              <a:path h="310046" w="324656">
                <a:moveTo>
                  <a:pt x="0" y="0"/>
                </a:moveTo>
                <a:lnTo>
                  <a:pt x="324656" y="0"/>
                </a:lnTo>
                <a:lnTo>
                  <a:pt x="324656" y="310047"/>
                </a:lnTo>
                <a:lnTo>
                  <a:pt x="0" y="3100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64314" y="4743031"/>
            <a:ext cx="324656" cy="310046"/>
          </a:xfrm>
          <a:custGeom>
            <a:avLst/>
            <a:gdLst/>
            <a:ahLst/>
            <a:cxnLst/>
            <a:rect r="r" b="b" t="t" l="l"/>
            <a:pathLst>
              <a:path h="310046" w="324656">
                <a:moveTo>
                  <a:pt x="0" y="0"/>
                </a:moveTo>
                <a:lnTo>
                  <a:pt x="324655" y="0"/>
                </a:lnTo>
                <a:lnTo>
                  <a:pt x="324655" y="310046"/>
                </a:lnTo>
                <a:lnTo>
                  <a:pt x="0" y="31004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348223" y="4714456"/>
            <a:ext cx="14911077" cy="12938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02"/>
              </a:lnSpc>
            </a:pPr>
            <a:r>
              <a:rPr lang="en-US" sz="2700" spc="302">
                <a:solidFill>
                  <a:srgbClr val="FFFFFF"/>
                </a:solidFill>
                <a:latin typeface="Open Sans"/>
              </a:rPr>
              <a:t>These insights will be helpful for Car manufacturers, dealers and other stakeholders to determine the important factors to boost sales of Cars.</a:t>
            </a:r>
          </a:p>
          <a:p>
            <a:pPr algn="just">
              <a:lnSpc>
                <a:spcPts val="3402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2348223" y="2964218"/>
            <a:ext cx="14911077" cy="12938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02"/>
              </a:lnSpc>
            </a:pPr>
            <a:r>
              <a:rPr lang="en-US" sz="2700" spc="302">
                <a:solidFill>
                  <a:srgbClr val="FFFFFF"/>
                </a:solidFill>
                <a:latin typeface="Open Sans"/>
              </a:rPr>
              <a:t>This Project is about analyzing patterns in the various Car features to understand the factors that drive consumer demands for Cars.</a:t>
            </a:r>
          </a:p>
          <a:p>
            <a:pPr algn="just">
              <a:lnSpc>
                <a:spcPts val="3402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1082776" y="904875"/>
            <a:ext cx="8720986" cy="1136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308"/>
              </a:lnSpc>
            </a:pPr>
            <a:r>
              <a:rPr lang="en-US" sz="6649" u="sng">
                <a:solidFill>
                  <a:srgbClr val="FFDE59"/>
                </a:solidFill>
                <a:latin typeface="Open Sans Bold"/>
              </a:rPr>
              <a:t>Project Description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799806" y="6472302"/>
            <a:ext cx="324656" cy="310046"/>
          </a:xfrm>
          <a:custGeom>
            <a:avLst/>
            <a:gdLst/>
            <a:ahLst/>
            <a:cxnLst/>
            <a:rect r="r" b="b" t="t" l="l"/>
            <a:pathLst>
              <a:path h="310046" w="324656">
                <a:moveTo>
                  <a:pt x="0" y="0"/>
                </a:moveTo>
                <a:lnTo>
                  <a:pt x="324656" y="0"/>
                </a:lnTo>
                <a:lnTo>
                  <a:pt x="324656" y="310046"/>
                </a:lnTo>
                <a:lnTo>
                  <a:pt x="0" y="31004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348223" y="6443727"/>
            <a:ext cx="14911077" cy="17225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02"/>
              </a:lnSpc>
            </a:pPr>
            <a:r>
              <a:rPr lang="en-US" sz="2700" spc="302">
                <a:solidFill>
                  <a:srgbClr val="FFFFFF"/>
                </a:solidFill>
                <a:latin typeface="Open Sans"/>
              </a:rPr>
              <a:t>As a Data Analyst, we received dataset with details about various Cars and queries and we are required to analyze the data and provide insights to those queries.</a:t>
            </a:r>
          </a:p>
          <a:p>
            <a:pPr algn="just">
              <a:lnSpc>
                <a:spcPts val="3402"/>
              </a:lnSpc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962" r="0" b="-7962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14791221" y="7558780"/>
            <a:ext cx="104775" cy="104775"/>
            <a:chOff x="0" y="0"/>
            <a:chExt cx="104775" cy="10477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04775" cy="104775"/>
            </a:xfrm>
            <a:custGeom>
              <a:avLst/>
              <a:gdLst/>
              <a:ahLst/>
              <a:cxnLst/>
              <a:rect r="r" b="b" t="t" l="l"/>
              <a:pathLst>
                <a:path h="104775" w="104775">
                  <a:moveTo>
                    <a:pt x="104775" y="52324"/>
                  </a:moveTo>
                  <a:lnTo>
                    <a:pt x="104394" y="59182"/>
                  </a:lnTo>
                  <a:lnTo>
                    <a:pt x="102108" y="69215"/>
                  </a:lnTo>
                  <a:lnTo>
                    <a:pt x="97917" y="78613"/>
                  </a:lnTo>
                  <a:lnTo>
                    <a:pt x="91948" y="86995"/>
                  </a:lnTo>
                  <a:lnTo>
                    <a:pt x="84455" y="93980"/>
                  </a:lnTo>
                  <a:lnTo>
                    <a:pt x="75692" y="99441"/>
                  </a:lnTo>
                  <a:lnTo>
                    <a:pt x="66040" y="103124"/>
                  </a:lnTo>
                  <a:lnTo>
                    <a:pt x="55880" y="104775"/>
                  </a:lnTo>
                  <a:lnTo>
                    <a:pt x="45593" y="104394"/>
                  </a:lnTo>
                  <a:lnTo>
                    <a:pt x="35560" y="102108"/>
                  </a:lnTo>
                  <a:lnTo>
                    <a:pt x="26162" y="97917"/>
                  </a:lnTo>
                  <a:lnTo>
                    <a:pt x="17780" y="91948"/>
                  </a:lnTo>
                  <a:lnTo>
                    <a:pt x="10795" y="84455"/>
                  </a:lnTo>
                  <a:lnTo>
                    <a:pt x="5334" y="75692"/>
                  </a:lnTo>
                  <a:lnTo>
                    <a:pt x="1651" y="66040"/>
                  </a:lnTo>
                  <a:lnTo>
                    <a:pt x="0" y="55880"/>
                  </a:lnTo>
                  <a:lnTo>
                    <a:pt x="381" y="45593"/>
                  </a:lnTo>
                  <a:lnTo>
                    <a:pt x="2667" y="35560"/>
                  </a:lnTo>
                  <a:lnTo>
                    <a:pt x="6858" y="26162"/>
                  </a:lnTo>
                  <a:lnTo>
                    <a:pt x="12827" y="17780"/>
                  </a:lnTo>
                  <a:lnTo>
                    <a:pt x="20320" y="10795"/>
                  </a:lnTo>
                  <a:lnTo>
                    <a:pt x="29210" y="5334"/>
                  </a:lnTo>
                  <a:lnTo>
                    <a:pt x="38735" y="1651"/>
                  </a:lnTo>
                  <a:lnTo>
                    <a:pt x="48895" y="0"/>
                  </a:lnTo>
                  <a:lnTo>
                    <a:pt x="59182" y="381"/>
                  </a:lnTo>
                  <a:lnTo>
                    <a:pt x="69215" y="2667"/>
                  </a:lnTo>
                  <a:lnTo>
                    <a:pt x="78613" y="6858"/>
                  </a:lnTo>
                  <a:lnTo>
                    <a:pt x="86995" y="12827"/>
                  </a:lnTo>
                  <a:lnTo>
                    <a:pt x="93980" y="20320"/>
                  </a:lnTo>
                  <a:lnTo>
                    <a:pt x="99441" y="29083"/>
                  </a:lnTo>
                  <a:lnTo>
                    <a:pt x="103124" y="38735"/>
                  </a:lnTo>
                  <a:lnTo>
                    <a:pt x="104775" y="48895"/>
                  </a:lnTo>
                  <a:close/>
                </a:path>
              </a:pathLst>
            </a:custGeom>
            <a:solidFill>
              <a:srgbClr val="2A2A2A"/>
            </a:solid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-127017" y="2275539"/>
            <a:ext cx="18414997" cy="384172"/>
          </a:xfrm>
          <a:custGeom>
            <a:avLst/>
            <a:gdLst/>
            <a:ahLst/>
            <a:cxnLst/>
            <a:rect r="r" b="b" t="t" l="l"/>
            <a:pathLst>
              <a:path h="384172" w="18414997">
                <a:moveTo>
                  <a:pt x="0" y="0"/>
                </a:moveTo>
                <a:lnTo>
                  <a:pt x="18414997" y="0"/>
                </a:lnTo>
                <a:lnTo>
                  <a:pt x="18414997" y="384171"/>
                </a:lnTo>
                <a:lnTo>
                  <a:pt x="0" y="38417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6" id="6"/>
          <p:cNvSpPr/>
          <p:nvPr/>
        </p:nvSpPr>
        <p:spPr>
          <a:xfrm>
            <a:off x="-127017" y="2448574"/>
            <a:ext cx="18414997" cy="1905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2189046" y="2350943"/>
            <a:ext cx="299242" cy="299242"/>
          </a:xfrm>
          <a:custGeom>
            <a:avLst/>
            <a:gdLst/>
            <a:ahLst/>
            <a:cxnLst/>
            <a:rect r="r" b="b" t="t" l="l"/>
            <a:pathLst>
              <a:path h="299242" w="299242">
                <a:moveTo>
                  <a:pt x="0" y="0"/>
                </a:moveTo>
                <a:lnTo>
                  <a:pt x="299242" y="0"/>
                </a:lnTo>
                <a:lnTo>
                  <a:pt x="299242" y="299242"/>
                </a:lnTo>
                <a:lnTo>
                  <a:pt x="0" y="29924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276027" y="2986189"/>
            <a:ext cx="2424522" cy="8000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5"/>
              </a:lnSpc>
            </a:pPr>
            <a:r>
              <a:rPr lang="en-US" sz="2599">
                <a:solidFill>
                  <a:srgbClr val="FFFFFF"/>
                </a:solidFill>
                <a:latin typeface="Open Sans Bold"/>
              </a:rPr>
              <a:t>Data understanding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335962" y="2986189"/>
            <a:ext cx="3009776" cy="7866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5"/>
              </a:lnSpc>
            </a:pPr>
            <a:r>
              <a:rPr lang="en-US" sz="2599">
                <a:solidFill>
                  <a:srgbClr val="FFFFFF"/>
                </a:solidFill>
                <a:latin typeface="Open Sans Bold"/>
              </a:rPr>
              <a:t>Data Preprocessing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610297" y="4023643"/>
            <a:ext cx="2233765" cy="3756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00"/>
              </a:lnSpc>
            </a:pPr>
            <a:r>
              <a:rPr lang="en-US" sz="2400">
                <a:solidFill>
                  <a:srgbClr val="FFFFFF"/>
                </a:solidFill>
                <a:latin typeface="Open Sans"/>
              </a:rPr>
              <a:t>Impοrting cοrrect libraries Checking each cοlumn, Index, header, fοοter etc</a:t>
            </a:r>
          </a:p>
          <a:p>
            <a:pPr algn="just">
              <a:lnSpc>
                <a:spcPts val="3300"/>
              </a:lnSpc>
            </a:pPr>
            <a:r>
              <a:rPr lang="en-US" sz="2400">
                <a:solidFill>
                  <a:srgbClr val="FFFFFF"/>
                </a:solidFill>
                <a:latin typeface="Open Sans"/>
              </a:rPr>
              <a:t>Identifying data quality issues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836024" y="4023643"/>
            <a:ext cx="2467127" cy="5013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00"/>
              </a:lnSpc>
            </a:pPr>
            <a:r>
              <a:rPr lang="en-US" sz="2400">
                <a:solidFill>
                  <a:srgbClr val="FFFFFF"/>
                </a:solidFill>
                <a:latin typeface="Open Sans"/>
              </a:rPr>
              <a:t>Performed Data Pre-Processing where we checked and did necessary changes for missing data, error in data, outliers in data and duplicates in data.</a:t>
            </a:r>
          </a:p>
          <a:p>
            <a:pPr algn="l">
              <a:lnSpc>
                <a:spcPts val="3300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15067446" y="4205727"/>
            <a:ext cx="2455519" cy="417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00"/>
              </a:lnSpc>
            </a:pPr>
            <a:r>
              <a:rPr lang="en-US" sz="2400">
                <a:solidFill>
                  <a:srgbClr val="FFFFFF"/>
                </a:solidFill>
                <a:latin typeface="Open Sans"/>
              </a:rPr>
              <a:t>Explains Business- driven, type- driven and data-driven metrics created in previοus steps</a:t>
            </a:r>
          </a:p>
          <a:p>
            <a:pPr algn="l">
              <a:lnSpc>
                <a:spcPts val="3300"/>
              </a:lnSpc>
            </a:pPr>
            <a:r>
              <a:rPr lang="en-US" sz="2400">
                <a:solidFill>
                  <a:srgbClr val="FFFFFF"/>
                </a:solidFill>
                <a:latin typeface="Open Sans"/>
              </a:rPr>
              <a:t>Helps in getting better understanding abοut the data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382296" y="3049354"/>
            <a:ext cx="2120789" cy="4414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Open Sans Bold"/>
              </a:rPr>
              <a:t>Data analysis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4728118" y="2991142"/>
            <a:ext cx="2794847" cy="742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2499">
                <a:solidFill>
                  <a:srgbClr val="FFFFFF"/>
                </a:solidFill>
                <a:latin typeface="Open Sans Bold"/>
              </a:rPr>
              <a:t>Conclusion</a:t>
            </a:r>
            <a:r>
              <a:rPr lang="en-US" sz="2499">
                <a:solidFill>
                  <a:srgbClr val="FFFFFF"/>
                </a:solidFill>
                <a:latin typeface="Open Sans Bold"/>
              </a:rPr>
              <a:t> and Presentation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348520" y="4137926"/>
            <a:ext cx="2660513" cy="48901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98"/>
              </a:lnSpc>
            </a:pPr>
            <a:r>
              <a:rPr lang="en-US" sz="2399">
                <a:solidFill>
                  <a:srgbClr val="FFFFFF"/>
                </a:solidFill>
                <a:latin typeface="Open Sans"/>
              </a:rPr>
              <a:t>Peforming EDA as per the queries we had. Also plotted some graphs for better understanding. Then drew conclusions and insights based on the filtered data and the plots. </a:t>
            </a:r>
          </a:p>
          <a:p>
            <a:pPr algn="l">
              <a:lnSpc>
                <a:spcPts val="3298"/>
              </a:lnSpc>
            </a:pPr>
          </a:p>
        </p:txBody>
      </p:sp>
      <p:sp>
        <p:nvSpPr>
          <p:cNvPr name="TextBox 16" id="16"/>
          <p:cNvSpPr txBox="true"/>
          <p:nvPr/>
        </p:nvSpPr>
        <p:spPr>
          <a:xfrm rot="0">
            <a:off x="1042355" y="863301"/>
            <a:ext cx="4153486" cy="11360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310"/>
              </a:lnSpc>
            </a:pPr>
            <a:r>
              <a:rPr lang="en-US" sz="6650" u="sng">
                <a:solidFill>
                  <a:srgbClr val="FFDE59"/>
                </a:solidFill>
                <a:latin typeface="Open Sans Bold"/>
              </a:rPr>
              <a:t>Approach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0">
            <a:off x="5541608" y="2360468"/>
            <a:ext cx="299242" cy="299242"/>
          </a:xfrm>
          <a:custGeom>
            <a:avLst/>
            <a:gdLst/>
            <a:ahLst/>
            <a:cxnLst/>
            <a:rect r="r" b="b" t="t" l="l"/>
            <a:pathLst>
              <a:path h="299242" w="299242">
                <a:moveTo>
                  <a:pt x="0" y="0"/>
                </a:moveTo>
                <a:lnTo>
                  <a:pt x="299242" y="0"/>
                </a:lnTo>
                <a:lnTo>
                  <a:pt x="299242" y="299242"/>
                </a:lnTo>
                <a:lnTo>
                  <a:pt x="0" y="29924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8903694" y="2341418"/>
            <a:ext cx="299242" cy="299242"/>
          </a:xfrm>
          <a:custGeom>
            <a:avLst/>
            <a:gdLst/>
            <a:ahLst/>
            <a:cxnLst/>
            <a:rect r="r" b="b" t="t" l="l"/>
            <a:pathLst>
              <a:path h="299242" w="299242">
                <a:moveTo>
                  <a:pt x="0" y="0"/>
                </a:moveTo>
                <a:lnTo>
                  <a:pt x="299243" y="0"/>
                </a:lnTo>
                <a:lnTo>
                  <a:pt x="299243" y="299242"/>
                </a:lnTo>
                <a:lnTo>
                  <a:pt x="0" y="29924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5638774" y="2318003"/>
            <a:ext cx="299242" cy="299242"/>
          </a:xfrm>
          <a:custGeom>
            <a:avLst/>
            <a:gdLst/>
            <a:ahLst/>
            <a:cxnLst/>
            <a:rect r="r" b="b" t="t" l="l"/>
            <a:pathLst>
              <a:path h="299242" w="299242">
                <a:moveTo>
                  <a:pt x="0" y="0"/>
                </a:moveTo>
                <a:lnTo>
                  <a:pt x="299242" y="0"/>
                </a:lnTo>
                <a:lnTo>
                  <a:pt x="299242" y="299243"/>
                </a:lnTo>
                <a:lnTo>
                  <a:pt x="0" y="29924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2275997" y="2341418"/>
            <a:ext cx="299242" cy="299242"/>
          </a:xfrm>
          <a:custGeom>
            <a:avLst/>
            <a:gdLst/>
            <a:ahLst/>
            <a:cxnLst/>
            <a:rect r="r" b="b" t="t" l="l"/>
            <a:pathLst>
              <a:path h="299242" w="299242">
                <a:moveTo>
                  <a:pt x="0" y="0"/>
                </a:moveTo>
                <a:lnTo>
                  <a:pt x="299242" y="0"/>
                </a:lnTo>
                <a:lnTo>
                  <a:pt x="299242" y="299242"/>
                </a:lnTo>
                <a:lnTo>
                  <a:pt x="0" y="29924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11551959" y="2986189"/>
            <a:ext cx="2794847" cy="742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2499">
                <a:solidFill>
                  <a:srgbClr val="FFFFFF"/>
                </a:solidFill>
                <a:latin typeface="Open Sans Bold"/>
              </a:rPr>
              <a:t>Dashboard Creation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1942484" y="4249987"/>
            <a:ext cx="2660513" cy="24327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98"/>
              </a:lnSpc>
            </a:pPr>
            <a:r>
              <a:rPr lang="en-US" sz="2399">
                <a:solidFill>
                  <a:srgbClr val="FFFFFF"/>
                </a:solidFill>
                <a:latin typeface="Open Sans"/>
              </a:rPr>
              <a:t>Created different charts as per queries and then all combined together to form dashboard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962" r="0" b="-796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6026820" y="2565118"/>
            <a:ext cx="1661124" cy="1732340"/>
            <a:chOff x="0" y="0"/>
            <a:chExt cx="2214832" cy="230978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214832" cy="1891940"/>
            </a:xfrm>
            <a:custGeom>
              <a:avLst/>
              <a:gdLst/>
              <a:ahLst/>
              <a:cxnLst/>
              <a:rect r="r" b="b" t="t" l="l"/>
              <a:pathLst>
                <a:path h="1891940" w="2214832">
                  <a:moveTo>
                    <a:pt x="0" y="0"/>
                  </a:moveTo>
                  <a:lnTo>
                    <a:pt x="2214832" y="0"/>
                  </a:lnTo>
                  <a:lnTo>
                    <a:pt x="2214832" y="1891940"/>
                  </a:lnTo>
                  <a:lnTo>
                    <a:pt x="0" y="18919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-1018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61349" y="1474094"/>
              <a:ext cx="1892135" cy="835693"/>
            </a:xfrm>
            <a:custGeom>
              <a:avLst/>
              <a:gdLst/>
              <a:ahLst/>
              <a:cxnLst/>
              <a:rect r="r" b="b" t="t" l="l"/>
              <a:pathLst>
                <a:path h="835693" w="1892135">
                  <a:moveTo>
                    <a:pt x="0" y="0"/>
                  </a:moveTo>
                  <a:lnTo>
                    <a:pt x="1892135" y="0"/>
                  </a:lnTo>
                  <a:lnTo>
                    <a:pt x="1892135" y="835693"/>
                  </a:lnTo>
                  <a:lnTo>
                    <a:pt x="0" y="8356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14501134" y="4920376"/>
            <a:ext cx="1368686" cy="1272965"/>
          </a:xfrm>
          <a:custGeom>
            <a:avLst/>
            <a:gdLst/>
            <a:ahLst/>
            <a:cxnLst/>
            <a:rect r="r" b="b" t="t" l="l"/>
            <a:pathLst>
              <a:path h="1272965" w="1368686">
                <a:moveTo>
                  <a:pt x="0" y="0"/>
                </a:moveTo>
                <a:lnTo>
                  <a:pt x="1368686" y="0"/>
                </a:lnTo>
                <a:lnTo>
                  <a:pt x="1368686" y="1272965"/>
                </a:lnTo>
                <a:lnTo>
                  <a:pt x="0" y="127296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82776" y="3471436"/>
            <a:ext cx="11900701" cy="46919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75"/>
              </a:lnSpc>
              <a:spcBef>
                <a:spcPct val="0"/>
              </a:spcBef>
            </a:pPr>
            <a:r>
              <a:rPr lang="en-US" sz="2600">
                <a:solidFill>
                  <a:srgbClr val="FEFFFF"/>
                </a:solidFill>
                <a:latin typeface="Open Sans Bold"/>
              </a:rPr>
              <a:t>Google Colab</a:t>
            </a:r>
            <a:r>
              <a:rPr lang="en-US" sz="2600">
                <a:solidFill>
                  <a:srgbClr val="FEFFFF"/>
                </a:solidFill>
                <a:latin typeface="Open Sans"/>
              </a:rPr>
              <a:t> – Programming language used for Data Pre-processing.</a:t>
            </a:r>
          </a:p>
          <a:p>
            <a:pPr algn="just">
              <a:lnSpc>
                <a:spcPts val="3075"/>
              </a:lnSpc>
              <a:spcBef>
                <a:spcPct val="0"/>
              </a:spcBef>
            </a:pPr>
          </a:p>
          <a:p>
            <a:pPr algn="just">
              <a:lnSpc>
                <a:spcPts val="3075"/>
              </a:lnSpc>
              <a:spcBef>
                <a:spcPct val="0"/>
              </a:spcBef>
            </a:pPr>
          </a:p>
          <a:p>
            <a:pPr algn="just">
              <a:lnSpc>
                <a:spcPts val="3075"/>
              </a:lnSpc>
              <a:spcBef>
                <a:spcPct val="0"/>
              </a:spcBef>
            </a:pPr>
          </a:p>
          <a:p>
            <a:pPr algn="just">
              <a:lnSpc>
                <a:spcPts val="3075"/>
              </a:lnSpc>
              <a:spcBef>
                <a:spcPct val="0"/>
              </a:spcBef>
            </a:pPr>
            <a:r>
              <a:rPr lang="en-US" sz="2600">
                <a:solidFill>
                  <a:srgbClr val="FEFFFF"/>
                </a:solidFill>
                <a:latin typeface="Open Sans Bold"/>
              </a:rPr>
              <a:t>Microsoft Excel 2016</a:t>
            </a:r>
            <a:r>
              <a:rPr lang="en-US" sz="2600">
                <a:solidFill>
                  <a:srgbClr val="FEFFFF"/>
                </a:solidFill>
                <a:latin typeface="Open Sans"/>
              </a:rPr>
              <a:t> – A spreadsheet editor software used mainly by professionals to enter data in table format,  perform computations, plot graphs etc.</a:t>
            </a:r>
          </a:p>
          <a:p>
            <a:pPr algn="just">
              <a:lnSpc>
                <a:spcPts val="3075"/>
              </a:lnSpc>
              <a:spcBef>
                <a:spcPct val="0"/>
              </a:spcBef>
            </a:pPr>
          </a:p>
          <a:p>
            <a:pPr algn="just">
              <a:lnSpc>
                <a:spcPts val="3075"/>
              </a:lnSpc>
              <a:spcBef>
                <a:spcPct val="0"/>
              </a:spcBef>
            </a:pPr>
          </a:p>
          <a:p>
            <a:pPr algn="just">
              <a:lnSpc>
                <a:spcPts val="3075"/>
              </a:lnSpc>
              <a:spcBef>
                <a:spcPct val="0"/>
              </a:spcBef>
            </a:pPr>
          </a:p>
          <a:p>
            <a:pPr algn="just">
              <a:lnSpc>
                <a:spcPts val="3075"/>
              </a:lnSpc>
              <a:spcBef>
                <a:spcPct val="0"/>
              </a:spcBef>
            </a:pPr>
            <a:r>
              <a:rPr lang="en-US" sz="2600">
                <a:solidFill>
                  <a:srgbClr val="FEFFFF"/>
                </a:solidFill>
                <a:latin typeface="Open Sans Bold"/>
              </a:rPr>
              <a:t>Tableau Public 2021.2</a:t>
            </a:r>
            <a:r>
              <a:rPr lang="en-US" sz="2600">
                <a:solidFill>
                  <a:srgbClr val="FEFFFF"/>
                </a:solidFill>
                <a:latin typeface="Open Sans"/>
              </a:rPr>
              <a:t> – A visualization tool to represent data in graphs and plots. Mainly used to create Dashboard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5631441" y="6854402"/>
            <a:ext cx="2403898" cy="2403898"/>
          </a:xfrm>
          <a:custGeom>
            <a:avLst/>
            <a:gdLst/>
            <a:ahLst/>
            <a:cxnLst/>
            <a:rect r="r" b="b" t="t" l="l"/>
            <a:pathLst>
              <a:path h="2403898" w="2403898">
                <a:moveTo>
                  <a:pt x="0" y="0"/>
                </a:moveTo>
                <a:lnTo>
                  <a:pt x="2403898" y="0"/>
                </a:lnTo>
                <a:lnTo>
                  <a:pt x="2403898" y="2403898"/>
                </a:lnTo>
                <a:lnTo>
                  <a:pt x="0" y="240389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82776" y="904875"/>
            <a:ext cx="8720986" cy="1136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308"/>
              </a:lnSpc>
            </a:pPr>
            <a:r>
              <a:rPr lang="en-US" sz="6649" u="sng">
                <a:solidFill>
                  <a:srgbClr val="FFDE59"/>
                </a:solidFill>
                <a:latin typeface="Open Sans Bold"/>
              </a:rPr>
              <a:t>Tech-Stack Used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5631441" y="6854402"/>
            <a:ext cx="2403898" cy="2403898"/>
          </a:xfrm>
          <a:custGeom>
            <a:avLst/>
            <a:gdLst/>
            <a:ahLst/>
            <a:cxnLst/>
            <a:rect r="r" b="b" t="t" l="l"/>
            <a:pathLst>
              <a:path h="2403898" w="2403898">
                <a:moveTo>
                  <a:pt x="0" y="0"/>
                </a:moveTo>
                <a:lnTo>
                  <a:pt x="2403898" y="0"/>
                </a:lnTo>
                <a:lnTo>
                  <a:pt x="2403898" y="2403898"/>
                </a:lnTo>
                <a:lnTo>
                  <a:pt x="0" y="240389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5655433" y="6854402"/>
            <a:ext cx="2403898" cy="2403898"/>
          </a:xfrm>
          <a:custGeom>
            <a:avLst/>
            <a:gdLst/>
            <a:ahLst/>
            <a:cxnLst/>
            <a:rect r="r" b="b" t="t" l="l"/>
            <a:pathLst>
              <a:path h="2403898" w="2403898">
                <a:moveTo>
                  <a:pt x="0" y="0"/>
                </a:moveTo>
                <a:lnTo>
                  <a:pt x="2403898" y="0"/>
                </a:lnTo>
                <a:lnTo>
                  <a:pt x="2403898" y="2403898"/>
                </a:lnTo>
                <a:lnTo>
                  <a:pt x="0" y="240389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4501134" y="4920376"/>
            <a:ext cx="1368686" cy="1272965"/>
          </a:xfrm>
          <a:custGeom>
            <a:avLst/>
            <a:gdLst/>
            <a:ahLst/>
            <a:cxnLst/>
            <a:rect r="r" b="b" t="t" l="l"/>
            <a:pathLst>
              <a:path h="1272965" w="1368686">
                <a:moveTo>
                  <a:pt x="0" y="0"/>
                </a:moveTo>
                <a:lnTo>
                  <a:pt x="1368686" y="0"/>
                </a:lnTo>
                <a:lnTo>
                  <a:pt x="1368686" y="1272965"/>
                </a:lnTo>
                <a:lnTo>
                  <a:pt x="0" y="127296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962" r="0" b="-796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20836" y="3011563"/>
            <a:ext cx="10154818" cy="5942978"/>
          </a:xfrm>
          <a:custGeom>
            <a:avLst/>
            <a:gdLst/>
            <a:ahLst/>
            <a:cxnLst/>
            <a:rect r="r" b="b" t="t" l="l"/>
            <a:pathLst>
              <a:path h="5942978" w="10154818">
                <a:moveTo>
                  <a:pt x="0" y="0"/>
                </a:moveTo>
                <a:lnTo>
                  <a:pt x="10154817" y="0"/>
                </a:lnTo>
                <a:lnTo>
                  <a:pt x="10154817" y="5942978"/>
                </a:lnTo>
                <a:lnTo>
                  <a:pt x="0" y="594297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701597" y="717350"/>
            <a:ext cx="11855325" cy="1136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308"/>
              </a:lnSpc>
            </a:pPr>
            <a:r>
              <a:rPr lang="en-US" sz="6649" u="sng">
                <a:solidFill>
                  <a:srgbClr val="FFDE59"/>
                </a:solidFill>
                <a:latin typeface="Open Sans Bold"/>
              </a:rPr>
              <a:t>Market Category Analysis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2240589" y="3785080"/>
            <a:ext cx="5045500" cy="1379961"/>
            <a:chOff x="0" y="0"/>
            <a:chExt cx="1328856" cy="36344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328856" cy="363447"/>
            </a:xfrm>
            <a:custGeom>
              <a:avLst/>
              <a:gdLst/>
              <a:ahLst/>
              <a:cxnLst/>
              <a:rect r="r" b="b" t="t" l="l"/>
              <a:pathLst>
                <a:path h="363447" w="1328856">
                  <a:moveTo>
                    <a:pt x="78255" y="0"/>
                  </a:moveTo>
                  <a:lnTo>
                    <a:pt x="1250601" y="0"/>
                  </a:lnTo>
                  <a:cubicBezTo>
                    <a:pt x="1271355" y="0"/>
                    <a:pt x="1291260" y="8245"/>
                    <a:pt x="1305936" y="22920"/>
                  </a:cubicBezTo>
                  <a:cubicBezTo>
                    <a:pt x="1320611" y="37596"/>
                    <a:pt x="1328856" y="57501"/>
                    <a:pt x="1328856" y="78255"/>
                  </a:cubicBezTo>
                  <a:lnTo>
                    <a:pt x="1328856" y="285191"/>
                  </a:lnTo>
                  <a:cubicBezTo>
                    <a:pt x="1328856" y="328410"/>
                    <a:pt x="1293820" y="363447"/>
                    <a:pt x="1250601" y="363447"/>
                  </a:cubicBezTo>
                  <a:lnTo>
                    <a:pt x="78255" y="363447"/>
                  </a:lnTo>
                  <a:cubicBezTo>
                    <a:pt x="57501" y="363447"/>
                    <a:pt x="37596" y="355202"/>
                    <a:pt x="22920" y="340526"/>
                  </a:cubicBezTo>
                  <a:cubicBezTo>
                    <a:pt x="8245" y="325850"/>
                    <a:pt x="0" y="305946"/>
                    <a:pt x="0" y="285191"/>
                  </a:cubicBezTo>
                  <a:lnTo>
                    <a:pt x="0" y="78255"/>
                  </a:lnTo>
                  <a:cubicBezTo>
                    <a:pt x="0" y="57501"/>
                    <a:pt x="8245" y="37596"/>
                    <a:pt x="22920" y="22920"/>
                  </a:cubicBezTo>
                  <a:cubicBezTo>
                    <a:pt x="37596" y="8245"/>
                    <a:pt x="57501" y="0"/>
                    <a:pt x="78255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4AAD">
                    <a:alpha val="70000"/>
                  </a:srgbClr>
                </a:gs>
                <a:gs pos="100000">
                  <a:srgbClr val="CB6CE6">
                    <a:alpha val="70000"/>
                  </a:srgbClr>
                </a:gs>
              </a:gsLst>
              <a:lin ang="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142875"/>
              <a:ext cx="1328856" cy="506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>
                <a:lnSpc>
                  <a:spcPts val="454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2240589" y="4044702"/>
            <a:ext cx="5220229" cy="7866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5"/>
              </a:lnSpc>
              <a:spcBef>
                <a:spcPct val="0"/>
              </a:spcBef>
            </a:pPr>
            <a:r>
              <a:rPr lang="en-US" sz="2599">
                <a:solidFill>
                  <a:srgbClr val="FEFFFF"/>
                </a:solidFill>
                <a:latin typeface="Open Sans"/>
              </a:rPr>
              <a:t>There are 10 unique market categories in dataset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2240589" y="6265277"/>
            <a:ext cx="5045500" cy="1915746"/>
            <a:chOff x="0" y="0"/>
            <a:chExt cx="1328856" cy="50455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328856" cy="504559"/>
            </a:xfrm>
            <a:custGeom>
              <a:avLst/>
              <a:gdLst/>
              <a:ahLst/>
              <a:cxnLst/>
              <a:rect r="r" b="b" t="t" l="l"/>
              <a:pathLst>
                <a:path h="504559" w="1328856">
                  <a:moveTo>
                    <a:pt x="78255" y="0"/>
                  </a:moveTo>
                  <a:lnTo>
                    <a:pt x="1250601" y="0"/>
                  </a:lnTo>
                  <a:cubicBezTo>
                    <a:pt x="1271355" y="0"/>
                    <a:pt x="1291260" y="8245"/>
                    <a:pt x="1305936" y="22920"/>
                  </a:cubicBezTo>
                  <a:cubicBezTo>
                    <a:pt x="1320611" y="37596"/>
                    <a:pt x="1328856" y="57501"/>
                    <a:pt x="1328856" y="78255"/>
                  </a:cubicBezTo>
                  <a:lnTo>
                    <a:pt x="1328856" y="426303"/>
                  </a:lnTo>
                  <a:cubicBezTo>
                    <a:pt x="1328856" y="447058"/>
                    <a:pt x="1320611" y="466962"/>
                    <a:pt x="1305936" y="481638"/>
                  </a:cubicBezTo>
                  <a:cubicBezTo>
                    <a:pt x="1291260" y="496314"/>
                    <a:pt x="1271355" y="504559"/>
                    <a:pt x="1250601" y="504559"/>
                  </a:cubicBezTo>
                  <a:lnTo>
                    <a:pt x="78255" y="504559"/>
                  </a:lnTo>
                  <a:cubicBezTo>
                    <a:pt x="57501" y="504559"/>
                    <a:pt x="37596" y="496314"/>
                    <a:pt x="22920" y="481638"/>
                  </a:cubicBezTo>
                  <a:cubicBezTo>
                    <a:pt x="8245" y="466962"/>
                    <a:pt x="0" y="447058"/>
                    <a:pt x="0" y="426303"/>
                  </a:cubicBezTo>
                  <a:lnTo>
                    <a:pt x="0" y="78255"/>
                  </a:lnTo>
                  <a:cubicBezTo>
                    <a:pt x="0" y="57501"/>
                    <a:pt x="8245" y="37596"/>
                    <a:pt x="22920" y="22920"/>
                  </a:cubicBezTo>
                  <a:cubicBezTo>
                    <a:pt x="37596" y="8245"/>
                    <a:pt x="57501" y="0"/>
                    <a:pt x="78255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4AAD">
                    <a:alpha val="70000"/>
                  </a:srgbClr>
                </a:gs>
                <a:gs pos="100000">
                  <a:srgbClr val="CB6CE6">
                    <a:alpha val="70000"/>
                  </a:srgbClr>
                </a:gs>
              </a:gsLst>
              <a:lin ang="0"/>
            </a:gra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142875"/>
              <a:ext cx="1328856" cy="6474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>
                <a:lnSpc>
                  <a:spcPts val="4549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2065861" y="6631892"/>
            <a:ext cx="5220229" cy="11771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5"/>
              </a:lnSpc>
              <a:spcBef>
                <a:spcPct val="0"/>
              </a:spcBef>
            </a:pPr>
            <a:r>
              <a:rPr lang="en-US" sz="2599">
                <a:solidFill>
                  <a:srgbClr val="FEFFFF"/>
                </a:solidFill>
                <a:latin typeface="Open Sans"/>
              </a:rPr>
              <a:t>Model count and average popularity score for each category has been displayed 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962" r="0" b="-796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07229" y="2791902"/>
            <a:ext cx="10839390" cy="5985932"/>
          </a:xfrm>
          <a:custGeom>
            <a:avLst/>
            <a:gdLst/>
            <a:ahLst/>
            <a:cxnLst/>
            <a:rect r="r" b="b" t="t" l="l"/>
            <a:pathLst>
              <a:path h="5985932" w="10839390">
                <a:moveTo>
                  <a:pt x="0" y="0"/>
                </a:moveTo>
                <a:lnTo>
                  <a:pt x="10839391" y="0"/>
                </a:lnTo>
                <a:lnTo>
                  <a:pt x="10839391" y="5985932"/>
                </a:lnTo>
                <a:lnTo>
                  <a:pt x="0" y="59859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701597" y="717350"/>
            <a:ext cx="11855325" cy="1136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308"/>
              </a:lnSpc>
            </a:pPr>
            <a:r>
              <a:rPr lang="en-US" sz="6649" u="sng">
                <a:solidFill>
                  <a:srgbClr val="FFDE59"/>
                </a:solidFill>
                <a:latin typeface="Open Sans Bold"/>
              </a:rPr>
              <a:t>Market Category Analysis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2500146" y="3817031"/>
            <a:ext cx="5286603" cy="3185576"/>
            <a:chOff x="0" y="0"/>
            <a:chExt cx="1392356" cy="83899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392356" cy="838999"/>
            </a:xfrm>
            <a:custGeom>
              <a:avLst/>
              <a:gdLst/>
              <a:ahLst/>
              <a:cxnLst/>
              <a:rect r="r" b="b" t="t" l="l"/>
              <a:pathLst>
                <a:path h="838999" w="1392356">
                  <a:moveTo>
                    <a:pt x="74687" y="0"/>
                  </a:moveTo>
                  <a:lnTo>
                    <a:pt x="1317670" y="0"/>
                  </a:lnTo>
                  <a:cubicBezTo>
                    <a:pt x="1337478" y="0"/>
                    <a:pt x="1356475" y="7869"/>
                    <a:pt x="1370481" y="21875"/>
                  </a:cubicBezTo>
                  <a:cubicBezTo>
                    <a:pt x="1384488" y="35882"/>
                    <a:pt x="1392356" y="54878"/>
                    <a:pt x="1392356" y="74687"/>
                  </a:cubicBezTo>
                  <a:lnTo>
                    <a:pt x="1392356" y="764313"/>
                  </a:lnTo>
                  <a:cubicBezTo>
                    <a:pt x="1392356" y="805561"/>
                    <a:pt x="1358918" y="838999"/>
                    <a:pt x="1317670" y="838999"/>
                  </a:cubicBezTo>
                  <a:lnTo>
                    <a:pt x="74687" y="838999"/>
                  </a:lnTo>
                  <a:cubicBezTo>
                    <a:pt x="54878" y="838999"/>
                    <a:pt x="35882" y="831131"/>
                    <a:pt x="21875" y="817124"/>
                  </a:cubicBezTo>
                  <a:cubicBezTo>
                    <a:pt x="7869" y="803118"/>
                    <a:pt x="0" y="784121"/>
                    <a:pt x="0" y="764313"/>
                  </a:cubicBezTo>
                  <a:lnTo>
                    <a:pt x="0" y="74687"/>
                  </a:lnTo>
                  <a:cubicBezTo>
                    <a:pt x="0" y="54878"/>
                    <a:pt x="7869" y="35882"/>
                    <a:pt x="21875" y="21875"/>
                  </a:cubicBezTo>
                  <a:cubicBezTo>
                    <a:pt x="35882" y="7869"/>
                    <a:pt x="54878" y="0"/>
                    <a:pt x="74687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4AAD">
                    <a:alpha val="70000"/>
                  </a:srgbClr>
                </a:gs>
                <a:gs pos="100000">
                  <a:srgbClr val="CB6CE6">
                    <a:alpha val="70000"/>
                  </a:srgbClr>
                </a:gs>
              </a:gsLst>
              <a:lin ang="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142875"/>
              <a:ext cx="1392356" cy="9818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>
                <a:lnSpc>
                  <a:spcPts val="454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2780464" y="4430700"/>
            <a:ext cx="4725967" cy="23487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5"/>
              </a:lnSpc>
            </a:pPr>
            <a:r>
              <a:rPr lang="en-US" sz="2599">
                <a:solidFill>
                  <a:srgbClr val="FEFFFF"/>
                </a:solidFill>
                <a:latin typeface="Open Sans"/>
              </a:rPr>
              <a:t>The dataset has comparatively higher number of Performance and Luxury cars followed by Crossovers and FlexFuel cars. </a:t>
            </a:r>
          </a:p>
          <a:p>
            <a:pPr algn="ctr">
              <a:lnSpc>
                <a:spcPts val="3075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962" r="0" b="-796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1785172" y="3457958"/>
            <a:ext cx="5286603" cy="1239596"/>
            <a:chOff x="0" y="0"/>
            <a:chExt cx="1392356" cy="32647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392356" cy="326478"/>
            </a:xfrm>
            <a:custGeom>
              <a:avLst/>
              <a:gdLst/>
              <a:ahLst/>
              <a:cxnLst/>
              <a:rect r="r" b="b" t="t" l="l"/>
              <a:pathLst>
                <a:path h="326478" w="1392356">
                  <a:moveTo>
                    <a:pt x="74687" y="0"/>
                  </a:moveTo>
                  <a:lnTo>
                    <a:pt x="1317670" y="0"/>
                  </a:lnTo>
                  <a:cubicBezTo>
                    <a:pt x="1337478" y="0"/>
                    <a:pt x="1356475" y="7869"/>
                    <a:pt x="1370481" y="21875"/>
                  </a:cubicBezTo>
                  <a:cubicBezTo>
                    <a:pt x="1384488" y="35882"/>
                    <a:pt x="1392356" y="54878"/>
                    <a:pt x="1392356" y="74687"/>
                  </a:cubicBezTo>
                  <a:lnTo>
                    <a:pt x="1392356" y="251791"/>
                  </a:lnTo>
                  <a:cubicBezTo>
                    <a:pt x="1392356" y="293040"/>
                    <a:pt x="1358918" y="326478"/>
                    <a:pt x="1317670" y="326478"/>
                  </a:cubicBezTo>
                  <a:lnTo>
                    <a:pt x="74687" y="326478"/>
                  </a:lnTo>
                  <a:cubicBezTo>
                    <a:pt x="54878" y="326478"/>
                    <a:pt x="35882" y="318609"/>
                    <a:pt x="21875" y="304603"/>
                  </a:cubicBezTo>
                  <a:cubicBezTo>
                    <a:pt x="7869" y="290596"/>
                    <a:pt x="0" y="271600"/>
                    <a:pt x="0" y="251791"/>
                  </a:cubicBezTo>
                  <a:lnTo>
                    <a:pt x="0" y="74687"/>
                  </a:lnTo>
                  <a:cubicBezTo>
                    <a:pt x="0" y="54878"/>
                    <a:pt x="7869" y="35882"/>
                    <a:pt x="21875" y="21875"/>
                  </a:cubicBezTo>
                  <a:cubicBezTo>
                    <a:pt x="35882" y="7869"/>
                    <a:pt x="54878" y="0"/>
                    <a:pt x="74687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4AAD">
                    <a:alpha val="70000"/>
                  </a:srgbClr>
                </a:gs>
                <a:gs pos="100000">
                  <a:srgbClr val="CB6CE6">
                    <a:alpha val="7000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42875"/>
              <a:ext cx="1392356" cy="4693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>
                <a:lnSpc>
                  <a:spcPts val="454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1249388" y="5310900"/>
            <a:ext cx="6465329" cy="2783737"/>
            <a:chOff x="0" y="0"/>
            <a:chExt cx="1702803" cy="73316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702803" cy="733165"/>
            </a:xfrm>
            <a:custGeom>
              <a:avLst/>
              <a:gdLst/>
              <a:ahLst/>
              <a:cxnLst/>
              <a:rect r="r" b="b" t="t" l="l"/>
              <a:pathLst>
                <a:path h="733165" w="1702803">
                  <a:moveTo>
                    <a:pt x="61070" y="0"/>
                  </a:moveTo>
                  <a:lnTo>
                    <a:pt x="1641733" y="0"/>
                  </a:lnTo>
                  <a:cubicBezTo>
                    <a:pt x="1675461" y="0"/>
                    <a:pt x="1702803" y="27342"/>
                    <a:pt x="1702803" y="61070"/>
                  </a:cubicBezTo>
                  <a:lnTo>
                    <a:pt x="1702803" y="672095"/>
                  </a:lnTo>
                  <a:cubicBezTo>
                    <a:pt x="1702803" y="688292"/>
                    <a:pt x="1696369" y="703825"/>
                    <a:pt x="1684916" y="715278"/>
                  </a:cubicBezTo>
                  <a:cubicBezTo>
                    <a:pt x="1673463" y="726731"/>
                    <a:pt x="1657930" y="733165"/>
                    <a:pt x="1641733" y="733165"/>
                  </a:cubicBezTo>
                  <a:lnTo>
                    <a:pt x="61070" y="733165"/>
                  </a:lnTo>
                  <a:cubicBezTo>
                    <a:pt x="44873" y="733165"/>
                    <a:pt x="29340" y="726731"/>
                    <a:pt x="17887" y="715278"/>
                  </a:cubicBezTo>
                  <a:cubicBezTo>
                    <a:pt x="6434" y="703825"/>
                    <a:pt x="0" y="688292"/>
                    <a:pt x="0" y="672095"/>
                  </a:cubicBezTo>
                  <a:lnTo>
                    <a:pt x="0" y="61070"/>
                  </a:lnTo>
                  <a:cubicBezTo>
                    <a:pt x="0" y="44873"/>
                    <a:pt x="6434" y="29340"/>
                    <a:pt x="17887" y="17887"/>
                  </a:cubicBezTo>
                  <a:cubicBezTo>
                    <a:pt x="29340" y="6434"/>
                    <a:pt x="44873" y="0"/>
                    <a:pt x="6107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4AAD">
                    <a:alpha val="70000"/>
                  </a:srgbClr>
                </a:gs>
                <a:gs pos="100000">
                  <a:srgbClr val="CB6CE6">
                    <a:alpha val="70000"/>
                  </a:srgbClr>
                </a:gs>
              </a:gsLst>
              <a:lin ang="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0" y="-142875"/>
              <a:ext cx="1702803" cy="8760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>
                <a:lnSpc>
                  <a:spcPts val="454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626862" y="2600540"/>
            <a:ext cx="9855474" cy="6351516"/>
          </a:xfrm>
          <a:custGeom>
            <a:avLst/>
            <a:gdLst/>
            <a:ahLst/>
            <a:cxnLst/>
            <a:rect r="r" b="b" t="t" l="l"/>
            <a:pathLst>
              <a:path h="6351516" w="9855474">
                <a:moveTo>
                  <a:pt x="0" y="0"/>
                </a:moveTo>
                <a:lnTo>
                  <a:pt x="9855474" y="0"/>
                </a:lnTo>
                <a:lnTo>
                  <a:pt x="9855474" y="6351516"/>
                </a:lnTo>
                <a:lnTo>
                  <a:pt x="0" y="635151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273" r="0" b="-273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2065490" y="3696578"/>
            <a:ext cx="4725967" cy="7866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5"/>
              </a:lnSpc>
              <a:spcBef>
                <a:spcPct val="0"/>
              </a:spcBef>
            </a:pPr>
            <a:r>
              <a:rPr lang="en-US" sz="2599">
                <a:solidFill>
                  <a:srgbClr val="FEFFFF"/>
                </a:solidFill>
                <a:latin typeface="Open Sans"/>
              </a:rPr>
              <a:t>We can observe that the relationship is positive(0.65)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529706" y="5654596"/>
            <a:ext cx="5985060" cy="19582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5"/>
              </a:lnSpc>
              <a:spcBef>
                <a:spcPct val="0"/>
              </a:spcBef>
            </a:pPr>
            <a:r>
              <a:rPr lang="en-US" sz="2599">
                <a:solidFill>
                  <a:srgbClr val="FEFFFF"/>
                </a:solidFill>
                <a:latin typeface="Open Sans"/>
              </a:rPr>
              <a:t>This is logical as higher Engine HP requires more complex level of design and engineering and more expensive sub-parts. Also cars with higher Engine HP are mostly Performance cars.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365148" y="717350"/>
            <a:ext cx="13557703" cy="1136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308"/>
              </a:lnSpc>
            </a:pPr>
            <a:r>
              <a:rPr lang="en-US" sz="6649" u="sng">
                <a:solidFill>
                  <a:srgbClr val="FFDE59"/>
                </a:solidFill>
                <a:latin typeface="Open Sans Bold"/>
              </a:rPr>
              <a:t>Relation b/w MSRP &amp; Engine HP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962" r="0" b="-796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812584" y="8755075"/>
            <a:ext cx="15018088" cy="864547"/>
            <a:chOff x="0" y="0"/>
            <a:chExt cx="3955381" cy="2277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955381" cy="227700"/>
            </a:xfrm>
            <a:custGeom>
              <a:avLst/>
              <a:gdLst/>
              <a:ahLst/>
              <a:cxnLst/>
              <a:rect r="r" b="b" t="t" l="l"/>
              <a:pathLst>
                <a:path h="227700" w="3955381">
                  <a:moveTo>
                    <a:pt x="26291" y="0"/>
                  </a:moveTo>
                  <a:lnTo>
                    <a:pt x="3929091" y="0"/>
                  </a:lnTo>
                  <a:cubicBezTo>
                    <a:pt x="3936063" y="0"/>
                    <a:pt x="3942750" y="2770"/>
                    <a:pt x="3947681" y="7700"/>
                  </a:cubicBezTo>
                  <a:cubicBezTo>
                    <a:pt x="3952611" y="12631"/>
                    <a:pt x="3955381" y="19318"/>
                    <a:pt x="3955381" y="26291"/>
                  </a:cubicBezTo>
                  <a:lnTo>
                    <a:pt x="3955381" y="201409"/>
                  </a:lnTo>
                  <a:cubicBezTo>
                    <a:pt x="3955381" y="208382"/>
                    <a:pt x="3952611" y="215069"/>
                    <a:pt x="3947681" y="219999"/>
                  </a:cubicBezTo>
                  <a:cubicBezTo>
                    <a:pt x="3942750" y="224930"/>
                    <a:pt x="3936063" y="227700"/>
                    <a:pt x="3929091" y="227700"/>
                  </a:cubicBezTo>
                  <a:lnTo>
                    <a:pt x="26291" y="227700"/>
                  </a:lnTo>
                  <a:cubicBezTo>
                    <a:pt x="19318" y="227700"/>
                    <a:pt x="12631" y="224930"/>
                    <a:pt x="7700" y="219999"/>
                  </a:cubicBezTo>
                  <a:cubicBezTo>
                    <a:pt x="2770" y="215069"/>
                    <a:pt x="0" y="208382"/>
                    <a:pt x="0" y="201409"/>
                  </a:cubicBezTo>
                  <a:lnTo>
                    <a:pt x="0" y="26291"/>
                  </a:lnTo>
                  <a:cubicBezTo>
                    <a:pt x="0" y="19318"/>
                    <a:pt x="2770" y="12631"/>
                    <a:pt x="7700" y="7700"/>
                  </a:cubicBezTo>
                  <a:cubicBezTo>
                    <a:pt x="12631" y="2770"/>
                    <a:pt x="19318" y="0"/>
                    <a:pt x="26291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4AAD">
                    <a:alpha val="70000"/>
                  </a:srgbClr>
                </a:gs>
                <a:gs pos="100000">
                  <a:srgbClr val="CB6CE6">
                    <a:alpha val="7000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42875"/>
              <a:ext cx="3955381" cy="3705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>
                <a:lnSpc>
                  <a:spcPts val="454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2738786" y="2008175"/>
            <a:ext cx="12810427" cy="6270650"/>
          </a:xfrm>
          <a:custGeom>
            <a:avLst/>
            <a:gdLst/>
            <a:ahLst/>
            <a:cxnLst/>
            <a:rect r="r" b="b" t="t" l="l"/>
            <a:pathLst>
              <a:path h="6270650" w="12810427">
                <a:moveTo>
                  <a:pt x="0" y="0"/>
                </a:moveTo>
                <a:lnTo>
                  <a:pt x="12810428" y="0"/>
                </a:lnTo>
                <a:lnTo>
                  <a:pt x="12810428" y="6270650"/>
                </a:lnTo>
                <a:lnTo>
                  <a:pt x="0" y="62706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092902" y="8993695"/>
            <a:ext cx="14504034" cy="7866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5"/>
              </a:lnSpc>
            </a:pPr>
            <a:r>
              <a:rPr lang="en-US" sz="2599">
                <a:solidFill>
                  <a:srgbClr val="FEFFFF"/>
                </a:solidFill>
                <a:latin typeface="Open Sans"/>
              </a:rPr>
              <a:t>We can observe that the R-Squared score is 0.45 which can be counted as a moderate score.</a:t>
            </a:r>
          </a:p>
          <a:p>
            <a:pPr algn="ctr">
              <a:lnSpc>
                <a:spcPts val="3075"/>
              </a:lnSpc>
              <a:spcBef>
                <a:spcPct val="0"/>
              </a:spcBef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4829757" y="398770"/>
            <a:ext cx="8628486" cy="1136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308"/>
              </a:lnSpc>
            </a:pPr>
            <a:r>
              <a:rPr lang="en-US" sz="6649" u="sng">
                <a:solidFill>
                  <a:srgbClr val="FFDE59"/>
                </a:solidFill>
                <a:latin typeface="Open Sans Bold"/>
              </a:rPr>
              <a:t>Regression Analysis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962" r="0" b="-796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1529706" y="3079586"/>
            <a:ext cx="5985060" cy="2063914"/>
            <a:chOff x="0" y="0"/>
            <a:chExt cx="1576312" cy="54358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576312" cy="543582"/>
            </a:xfrm>
            <a:custGeom>
              <a:avLst/>
              <a:gdLst/>
              <a:ahLst/>
              <a:cxnLst/>
              <a:rect r="r" b="b" t="t" l="l"/>
              <a:pathLst>
                <a:path h="543582" w="1576312">
                  <a:moveTo>
                    <a:pt x="65971" y="0"/>
                  </a:moveTo>
                  <a:lnTo>
                    <a:pt x="1510342" y="0"/>
                  </a:lnTo>
                  <a:cubicBezTo>
                    <a:pt x="1546776" y="0"/>
                    <a:pt x="1576312" y="29536"/>
                    <a:pt x="1576312" y="65971"/>
                  </a:cubicBezTo>
                  <a:lnTo>
                    <a:pt x="1576312" y="477612"/>
                  </a:lnTo>
                  <a:cubicBezTo>
                    <a:pt x="1576312" y="495108"/>
                    <a:pt x="1569362" y="511888"/>
                    <a:pt x="1556990" y="524260"/>
                  </a:cubicBezTo>
                  <a:cubicBezTo>
                    <a:pt x="1544618" y="536632"/>
                    <a:pt x="1527838" y="543582"/>
                    <a:pt x="1510342" y="543582"/>
                  </a:cubicBezTo>
                  <a:lnTo>
                    <a:pt x="65971" y="543582"/>
                  </a:lnTo>
                  <a:cubicBezTo>
                    <a:pt x="29536" y="543582"/>
                    <a:pt x="0" y="514046"/>
                    <a:pt x="0" y="477612"/>
                  </a:cubicBezTo>
                  <a:lnTo>
                    <a:pt x="0" y="65971"/>
                  </a:lnTo>
                  <a:cubicBezTo>
                    <a:pt x="0" y="48474"/>
                    <a:pt x="6950" y="31694"/>
                    <a:pt x="19322" y="19322"/>
                  </a:cubicBezTo>
                  <a:cubicBezTo>
                    <a:pt x="31694" y="6950"/>
                    <a:pt x="48474" y="0"/>
                    <a:pt x="65971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4AAD">
                    <a:alpha val="70000"/>
                  </a:srgbClr>
                </a:gs>
                <a:gs pos="100000">
                  <a:srgbClr val="CB6CE6">
                    <a:alpha val="7000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42875"/>
              <a:ext cx="1576312" cy="6864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>
                <a:lnSpc>
                  <a:spcPts val="454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1235024" y="5418057"/>
            <a:ext cx="6479692" cy="1417487"/>
            <a:chOff x="0" y="0"/>
            <a:chExt cx="1706586" cy="37333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706586" cy="373330"/>
            </a:xfrm>
            <a:custGeom>
              <a:avLst/>
              <a:gdLst/>
              <a:ahLst/>
              <a:cxnLst/>
              <a:rect r="r" b="b" t="t" l="l"/>
              <a:pathLst>
                <a:path h="373330" w="1706586">
                  <a:moveTo>
                    <a:pt x="60935" y="0"/>
                  </a:moveTo>
                  <a:lnTo>
                    <a:pt x="1645651" y="0"/>
                  </a:lnTo>
                  <a:cubicBezTo>
                    <a:pt x="1679304" y="0"/>
                    <a:pt x="1706586" y="27281"/>
                    <a:pt x="1706586" y="60935"/>
                  </a:cubicBezTo>
                  <a:lnTo>
                    <a:pt x="1706586" y="312395"/>
                  </a:lnTo>
                  <a:cubicBezTo>
                    <a:pt x="1706586" y="346048"/>
                    <a:pt x="1679304" y="373330"/>
                    <a:pt x="1645651" y="373330"/>
                  </a:cubicBezTo>
                  <a:lnTo>
                    <a:pt x="60935" y="373330"/>
                  </a:lnTo>
                  <a:cubicBezTo>
                    <a:pt x="27281" y="373330"/>
                    <a:pt x="0" y="346048"/>
                    <a:pt x="0" y="312395"/>
                  </a:cubicBezTo>
                  <a:lnTo>
                    <a:pt x="0" y="60935"/>
                  </a:lnTo>
                  <a:cubicBezTo>
                    <a:pt x="0" y="27281"/>
                    <a:pt x="27281" y="0"/>
                    <a:pt x="60935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4AAD">
                    <a:alpha val="70000"/>
                  </a:srgbClr>
                </a:gs>
                <a:gs pos="100000">
                  <a:srgbClr val="CB6CE6">
                    <a:alpha val="70000"/>
                  </a:srgbClr>
                </a:gs>
              </a:gsLst>
              <a:lin ang="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0" y="-142875"/>
              <a:ext cx="1706586" cy="5162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>
                <a:lnSpc>
                  <a:spcPts val="454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635091" y="2779264"/>
            <a:ext cx="10044920" cy="6219459"/>
          </a:xfrm>
          <a:custGeom>
            <a:avLst/>
            <a:gdLst/>
            <a:ahLst/>
            <a:cxnLst/>
            <a:rect r="r" b="b" t="t" l="l"/>
            <a:pathLst>
              <a:path h="6219459" w="10044920">
                <a:moveTo>
                  <a:pt x="0" y="0"/>
                </a:moveTo>
                <a:lnTo>
                  <a:pt x="10044920" y="0"/>
                </a:lnTo>
                <a:lnTo>
                  <a:pt x="10044920" y="6219459"/>
                </a:lnTo>
                <a:lnTo>
                  <a:pt x="0" y="621945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1903786" y="3522949"/>
            <a:ext cx="5355514" cy="11771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5"/>
              </a:lnSpc>
              <a:spcBef>
                <a:spcPct val="0"/>
              </a:spcBef>
            </a:pPr>
            <a:r>
              <a:rPr lang="en-US" sz="2599">
                <a:solidFill>
                  <a:srgbClr val="FEFFFF"/>
                </a:solidFill>
                <a:latin typeface="Open Sans"/>
              </a:rPr>
              <a:t>Engine Cylinder is the feature have strong positive effect(7139) on predicting car prices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529706" y="5654596"/>
            <a:ext cx="5985060" cy="7866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5"/>
              </a:lnSpc>
              <a:spcBef>
                <a:spcPct val="0"/>
              </a:spcBef>
            </a:pPr>
            <a:r>
              <a:rPr lang="en-US" sz="2599">
                <a:solidFill>
                  <a:srgbClr val="FEFFFF"/>
                </a:solidFill>
                <a:latin typeface="Open Sans"/>
              </a:rPr>
              <a:t>Number of doors have strong negative effect(-4634) on predicting car prices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829757" y="717350"/>
            <a:ext cx="8628486" cy="1136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308"/>
              </a:lnSpc>
            </a:pPr>
            <a:r>
              <a:rPr lang="en-US" sz="6649" u="sng">
                <a:solidFill>
                  <a:srgbClr val="FFDE59"/>
                </a:solidFill>
                <a:latin typeface="Open Sans Bold"/>
              </a:rPr>
              <a:t>Regression Analysis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11429731" y="7111769"/>
            <a:ext cx="6185011" cy="1717904"/>
            <a:chOff x="0" y="0"/>
            <a:chExt cx="1628974" cy="452452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628974" cy="452452"/>
            </a:xfrm>
            <a:custGeom>
              <a:avLst/>
              <a:gdLst/>
              <a:ahLst/>
              <a:cxnLst/>
              <a:rect r="r" b="b" t="t" l="l"/>
              <a:pathLst>
                <a:path h="452452" w="1628974">
                  <a:moveTo>
                    <a:pt x="63838" y="0"/>
                  </a:moveTo>
                  <a:lnTo>
                    <a:pt x="1565136" y="0"/>
                  </a:lnTo>
                  <a:cubicBezTo>
                    <a:pt x="1582067" y="0"/>
                    <a:pt x="1598304" y="6726"/>
                    <a:pt x="1610276" y="18698"/>
                  </a:cubicBezTo>
                  <a:cubicBezTo>
                    <a:pt x="1622248" y="30670"/>
                    <a:pt x="1628974" y="46907"/>
                    <a:pt x="1628974" y="63838"/>
                  </a:cubicBezTo>
                  <a:lnTo>
                    <a:pt x="1628974" y="388614"/>
                  </a:lnTo>
                  <a:cubicBezTo>
                    <a:pt x="1628974" y="405545"/>
                    <a:pt x="1622248" y="421782"/>
                    <a:pt x="1610276" y="433754"/>
                  </a:cubicBezTo>
                  <a:cubicBezTo>
                    <a:pt x="1598304" y="445726"/>
                    <a:pt x="1582067" y="452452"/>
                    <a:pt x="1565136" y="452452"/>
                  </a:cubicBezTo>
                  <a:lnTo>
                    <a:pt x="63838" y="452452"/>
                  </a:lnTo>
                  <a:cubicBezTo>
                    <a:pt x="46907" y="452452"/>
                    <a:pt x="30670" y="445726"/>
                    <a:pt x="18698" y="433754"/>
                  </a:cubicBezTo>
                  <a:cubicBezTo>
                    <a:pt x="6726" y="421782"/>
                    <a:pt x="0" y="405545"/>
                    <a:pt x="0" y="388614"/>
                  </a:cubicBezTo>
                  <a:lnTo>
                    <a:pt x="0" y="63838"/>
                  </a:lnTo>
                  <a:cubicBezTo>
                    <a:pt x="0" y="46907"/>
                    <a:pt x="6726" y="30670"/>
                    <a:pt x="18698" y="18698"/>
                  </a:cubicBezTo>
                  <a:cubicBezTo>
                    <a:pt x="30670" y="6726"/>
                    <a:pt x="46907" y="0"/>
                    <a:pt x="63838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4AAD">
                    <a:alpha val="70000"/>
                  </a:srgbClr>
                </a:gs>
                <a:gs pos="100000">
                  <a:srgbClr val="CB6CE6">
                    <a:alpha val="70000"/>
                  </a:srgbClr>
                </a:gs>
              </a:gsLst>
              <a:lin ang="0"/>
            </a:gra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142875"/>
              <a:ext cx="1628974" cy="5953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>
                <a:lnSpc>
                  <a:spcPts val="4549"/>
                </a:lnSpc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11429731" y="7348308"/>
            <a:ext cx="5985060" cy="11771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5"/>
              </a:lnSpc>
              <a:spcBef>
                <a:spcPct val="0"/>
              </a:spcBef>
            </a:pPr>
            <a:r>
              <a:rPr lang="en-US" sz="2599">
                <a:solidFill>
                  <a:srgbClr val="FEFFFF"/>
                </a:solidFill>
                <a:latin typeface="Open Sans"/>
              </a:rPr>
              <a:t>We have observed that the variables which have low unique counts have strong effect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DAF7MB4eqhY</dc:identifier>
  <dcterms:modified xsi:type="dcterms:W3CDTF">2011-08-01T06:04:30Z</dcterms:modified>
  <cp:revision>1</cp:revision>
  <dc:title>Analyzing the Impact of Car Features on Price and Profitability</dc:title>
</cp:coreProperties>
</file>